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145706031" r:id="rId2"/>
    <p:sldId id="470" r:id="rId3"/>
    <p:sldId id="465" r:id="rId4"/>
    <p:sldId id="440" r:id="rId5"/>
    <p:sldId id="261" r:id="rId6"/>
    <p:sldId id="268" r:id="rId7"/>
    <p:sldId id="464" r:id="rId8"/>
    <p:sldId id="467" r:id="rId9"/>
    <p:sldId id="469" r:id="rId10"/>
    <p:sldId id="460" r:id="rId11"/>
    <p:sldId id="450" r:id="rId12"/>
    <p:sldId id="459" r:id="rId13"/>
    <p:sldId id="271" r:id="rId14"/>
    <p:sldId id="2147377952" r:id="rId15"/>
    <p:sldId id="2147377951" r:id="rId16"/>
    <p:sldId id="2147377950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28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226A9F-9921-41D9-8529-1D819B71FA70}" v="15" dt="2024-09-04T01:31:17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09FD5-AB88-49BA-ABCD-464A1376F83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8A4F1-42DB-474F-9F4B-86F9C3D35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93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brighter 2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FB43C-C532-49BC-A56D-07A6AFE98C54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65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2977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26FE-2355-9A07-C8CF-91512A4E9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A34E2-BCC1-53C7-17D2-8C8917194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CBEA3-DAAA-5E5D-327F-5E1545A93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68BDD-1CA7-2862-0843-B26BF4163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FB43C-C532-49BC-A56D-07A6AFE98C54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624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26FE-2355-9A07-C8CF-91512A4E9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A34E2-BCC1-53C7-17D2-8C8917194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CBEA3-DAAA-5E5D-327F-5E1545A93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68BDD-1CA7-2862-0843-B26BF4163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FB43C-C532-49BC-A56D-07A6AFE98C54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003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26FE-2355-9A07-C8CF-91512A4E9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A34E2-BCC1-53C7-17D2-8C8917194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CBEA3-DAAA-5E5D-327F-5E1545A93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68BDD-1CA7-2862-0843-B26BF4163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FB43C-C532-49BC-A56D-07A6AFE98C54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52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BPH MIGAS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penyediaan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pendistribusian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BBM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kegiatan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pengangkutan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FB43C-C532-49BC-A56D-07A6AFE98C54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6531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BPH MIGAS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penyediaan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pendistribusian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BBM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kegiatan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pengangkutan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Pengangkutan 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pemindahan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Minyak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Gas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dan/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olahannya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Wilayah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penampungan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pengangkutan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Gas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pipa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transmisi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FB43C-C532-49BC-A56D-07A6AFE98C54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248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BPH MIGAS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penyediaan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pendistribusian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BBM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kegiatan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pengangkutan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FB43C-C532-49BC-A56D-07A6AFE98C54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8759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BPH MIGAS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penyediaan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pendistribusian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BBM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kegiatan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pengangkutan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Pengangkutan 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pemindahan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Minyak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Gas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dan/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olahannya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Wilayah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penampungan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pengangkutan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Gas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pipa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transmisi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FB43C-C532-49BC-A56D-07A6AFE98C54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280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BPH MIGAS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penyediaan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pendistribusian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BBM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kegiatan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pengangkutan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Pengangkutan 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pemindahan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Minyak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Gas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dan/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olahannya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Wilayah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penampungan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pengangkutan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Gas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pipa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transmisi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FB43C-C532-49BC-A56D-07A6AFE98C5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832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FB43C-C532-49BC-A56D-07A6AFE98C5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3458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FB43C-C532-49BC-A56D-07A6AFE98C54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0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FB43C-C532-49BC-A56D-07A6AFE98C54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928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D623-A1A2-AB7F-F730-F2FF2FB18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D46FE-73D9-5878-2B26-E3A412C80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B832C-5569-358B-6EAC-F6FA6647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41C32-0ED7-CAF7-3368-76EB0071E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CF3F7-2D61-5662-B422-84856FF7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7F70-3191-BCA6-B74B-3BFCBA52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EFFA2-7170-007E-784B-FE39B4B69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00D34-663C-824A-B24A-1145F41A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C7DB5-0DB7-009B-96C4-88E58B9A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67F26-72CC-4301-7CE9-78FB53A7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5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F262E7-D9E4-D74C-CF20-B908DCFC28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36D4A-FFCA-7977-B846-387683C1B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AF9B-D901-42F8-1C99-C76A1B76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53D85-6819-D73D-4539-17C9CDF9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8A47-E977-BE18-E79D-77568E88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5350363-5003-496A-9D88-E66D1A165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7136" y="596173"/>
            <a:ext cx="3714815" cy="5665657"/>
          </a:xfrm>
          <a:custGeom>
            <a:avLst/>
            <a:gdLst>
              <a:gd name="connsiteX0" fmla="*/ 1227873 w 7427696"/>
              <a:gd name="connsiteY0" fmla="*/ 7700758 h 11331313"/>
              <a:gd name="connsiteX1" fmla="*/ 2830855 w 7427696"/>
              <a:gd name="connsiteY1" fmla="*/ 7700758 h 11331313"/>
              <a:gd name="connsiteX2" fmla="*/ 3199165 w 7427696"/>
              <a:gd name="connsiteY2" fmla="*/ 7916290 h 11331313"/>
              <a:gd name="connsiteX3" fmla="*/ 4000656 w 7427696"/>
              <a:gd name="connsiteY3" fmla="*/ 9303643 h 11331313"/>
              <a:gd name="connsiteX4" fmla="*/ 4000656 w 7427696"/>
              <a:gd name="connsiteY4" fmla="*/ 9728428 h 11331313"/>
              <a:gd name="connsiteX5" fmla="*/ 3199165 w 7427696"/>
              <a:gd name="connsiteY5" fmla="*/ 11115782 h 11331313"/>
              <a:gd name="connsiteX6" fmla="*/ 2830855 w 7427696"/>
              <a:gd name="connsiteY6" fmla="*/ 11331313 h 11331313"/>
              <a:gd name="connsiteX7" fmla="*/ 1227873 w 7427696"/>
              <a:gd name="connsiteY7" fmla="*/ 11331313 h 11331313"/>
              <a:gd name="connsiteX8" fmla="*/ 859563 w 7427696"/>
              <a:gd name="connsiteY8" fmla="*/ 11115782 h 11331313"/>
              <a:gd name="connsiteX9" fmla="*/ 58072 w 7427696"/>
              <a:gd name="connsiteY9" fmla="*/ 9728428 h 11331313"/>
              <a:gd name="connsiteX10" fmla="*/ 58072 w 7427696"/>
              <a:gd name="connsiteY10" fmla="*/ 9303643 h 11331313"/>
              <a:gd name="connsiteX11" fmla="*/ 859563 w 7427696"/>
              <a:gd name="connsiteY11" fmla="*/ 7916290 h 11331313"/>
              <a:gd name="connsiteX12" fmla="*/ 1227873 w 7427696"/>
              <a:gd name="connsiteY12" fmla="*/ 7700758 h 11331313"/>
              <a:gd name="connsiteX13" fmla="*/ 4596842 w 7427696"/>
              <a:gd name="connsiteY13" fmla="*/ 5838206 h 11331313"/>
              <a:gd name="connsiteX14" fmla="*/ 6199824 w 7427696"/>
              <a:gd name="connsiteY14" fmla="*/ 5838206 h 11331313"/>
              <a:gd name="connsiteX15" fmla="*/ 6568134 w 7427696"/>
              <a:gd name="connsiteY15" fmla="*/ 6053739 h 11331313"/>
              <a:gd name="connsiteX16" fmla="*/ 7369625 w 7427696"/>
              <a:gd name="connsiteY16" fmla="*/ 7441091 h 11331313"/>
              <a:gd name="connsiteX17" fmla="*/ 7369625 w 7427696"/>
              <a:gd name="connsiteY17" fmla="*/ 7865876 h 11331313"/>
              <a:gd name="connsiteX18" fmla="*/ 6568134 w 7427696"/>
              <a:gd name="connsiteY18" fmla="*/ 9253230 h 11331313"/>
              <a:gd name="connsiteX19" fmla="*/ 6199824 w 7427696"/>
              <a:gd name="connsiteY19" fmla="*/ 9468761 h 11331313"/>
              <a:gd name="connsiteX20" fmla="*/ 4596842 w 7427696"/>
              <a:gd name="connsiteY20" fmla="*/ 9468761 h 11331313"/>
              <a:gd name="connsiteX21" fmla="*/ 4228532 w 7427696"/>
              <a:gd name="connsiteY21" fmla="*/ 9253230 h 11331313"/>
              <a:gd name="connsiteX22" fmla="*/ 3427041 w 7427696"/>
              <a:gd name="connsiteY22" fmla="*/ 7865876 h 11331313"/>
              <a:gd name="connsiteX23" fmla="*/ 3427041 w 7427696"/>
              <a:gd name="connsiteY23" fmla="*/ 7441091 h 11331313"/>
              <a:gd name="connsiteX24" fmla="*/ 4228532 w 7427696"/>
              <a:gd name="connsiteY24" fmla="*/ 6053739 h 11331313"/>
              <a:gd name="connsiteX25" fmla="*/ 4596842 w 7427696"/>
              <a:gd name="connsiteY25" fmla="*/ 5838206 h 11331313"/>
              <a:gd name="connsiteX26" fmla="*/ 1227873 w 7427696"/>
              <a:gd name="connsiteY26" fmla="*/ 3826742 h 11331313"/>
              <a:gd name="connsiteX27" fmla="*/ 2830855 w 7427696"/>
              <a:gd name="connsiteY27" fmla="*/ 3826742 h 11331313"/>
              <a:gd name="connsiteX28" fmla="*/ 3199165 w 7427696"/>
              <a:gd name="connsiteY28" fmla="*/ 4042273 h 11331313"/>
              <a:gd name="connsiteX29" fmla="*/ 4000656 w 7427696"/>
              <a:gd name="connsiteY29" fmla="*/ 5429627 h 11331313"/>
              <a:gd name="connsiteX30" fmla="*/ 4000656 w 7427696"/>
              <a:gd name="connsiteY30" fmla="*/ 5854411 h 11331313"/>
              <a:gd name="connsiteX31" fmla="*/ 3199165 w 7427696"/>
              <a:gd name="connsiteY31" fmla="*/ 7241764 h 11331313"/>
              <a:gd name="connsiteX32" fmla="*/ 2830855 w 7427696"/>
              <a:gd name="connsiteY32" fmla="*/ 7457296 h 11331313"/>
              <a:gd name="connsiteX33" fmla="*/ 1227873 w 7427696"/>
              <a:gd name="connsiteY33" fmla="*/ 7457296 h 11331313"/>
              <a:gd name="connsiteX34" fmla="*/ 859563 w 7427696"/>
              <a:gd name="connsiteY34" fmla="*/ 7241764 h 11331313"/>
              <a:gd name="connsiteX35" fmla="*/ 58072 w 7427696"/>
              <a:gd name="connsiteY35" fmla="*/ 5854411 h 11331313"/>
              <a:gd name="connsiteX36" fmla="*/ 58072 w 7427696"/>
              <a:gd name="connsiteY36" fmla="*/ 5429627 h 11331313"/>
              <a:gd name="connsiteX37" fmla="*/ 859563 w 7427696"/>
              <a:gd name="connsiteY37" fmla="*/ 4042273 h 11331313"/>
              <a:gd name="connsiteX38" fmla="*/ 1227873 w 7427696"/>
              <a:gd name="connsiteY38" fmla="*/ 3826742 h 11331313"/>
              <a:gd name="connsiteX39" fmla="*/ 4596842 w 7427696"/>
              <a:gd name="connsiteY39" fmla="*/ 1964189 h 11331313"/>
              <a:gd name="connsiteX40" fmla="*/ 6199824 w 7427696"/>
              <a:gd name="connsiteY40" fmla="*/ 1964189 h 11331313"/>
              <a:gd name="connsiteX41" fmla="*/ 6568134 w 7427696"/>
              <a:gd name="connsiteY41" fmla="*/ 2179721 h 11331313"/>
              <a:gd name="connsiteX42" fmla="*/ 7369625 w 7427696"/>
              <a:gd name="connsiteY42" fmla="*/ 3567074 h 11331313"/>
              <a:gd name="connsiteX43" fmla="*/ 7369625 w 7427696"/>
              <a:gd name="connsiteY43" fmla="*/ 3991860 h 11331313"/>
              <a:gd name="connsiteX44" fmla="*/ 6568134 w 7427696"/>
              <a:gd name="connsiteY44" fmla="*/ 5379213 h 11331313"/>
              <a:gd name="connsiteX45" fmla="*/ 6199824 w 7427696"/>
              <a:gd name="connsiteY45" fmla="*/ 5594745 h 11331313"/>
              <a:gd name="connsiteX46" fmla="*/ 4596842 w 7427696"/>
              <a:gd name="connsiteY46" fmla="*/ 5594745 h 11331313"/>
              <a:gd name="connsiteX47" fmla="*/ 4228532 w 7427696"/>
              <a:gd name="connsiteY47" fmla="*/ 5379213 h 11331313"/>
              <a:gd name="connsiteX48" fmla="*/ 3427041 w 7427696"/>
              <a:gd name="connsiteY48" fmla="*/ 3991860 h 11331313"/>
              <a:gd name="connsiteX49" fmla="*/ 3427041 w 7427696"/>
              <a:gd name="connsiteY49" fmla="*/ 3567074 h 11331313"/>
              <a:gd name="connsiteX50" fmla="*/ 4228532 w 7427696"/>
              <a:gd name="connsiteY50" fmla="*/ 2179721 h 11331313"/>
              <a:gd name="connsiteX51" fmla="*/ 4596842 w 7427696"/>
              <a:gd name="connsiteY51" fmla="*/ 1964189 h 11331313"/>
              <a:gd name="connsiteX52" fmla="*/ 1227873 w 7427696"/>
              <a:gd name="connsiteY52" fmla="*/ 0 h 11331313"/>
              <a:gd name="connsiteX53" fmla="*/ 2830855 w 7427696"/>
              <a:gd name="connsiteY53" fmla="*/ 0 h 11331313"/>
              <a:gd name="connsiteX54" fmla="*/ 3199165 w 7427696"/>
              <a:gd name="connsiteY54" fmla="*/ 215531 h 11331313"/>
              <a:gd name="connsiteX55" fmla="*/ 4000656 w 7427696"/>
              <a:gd name="connsiteY55" fmla="*/ 1602885 h 11331313"/>
              <a:gd name="connsiteX56" fmla="*/ 4000656 w 7427696"/>
              <a:gd name="connsiteY56" fmla="*/ 2027670 h 11331313"/>
              <a:gd name="connsiteX57" fmla="*/ 3199165 w 7427696"/>
              <a:gd name="connsiteY57" fmla="*/ 3415022 h 11331313"/>
              <a:gd name="connsiteX58" fmla="*/ 2830855 w 7427696"/>
              <a:gd name="connsiteY58" fmla="*/ 3630554 h 11331313"/>
              <a:gd name="connsiteX59" fmla="*/ 1227873 w 7427696"/>
              <a:gd name="connsiteY59" fmla="*/ 3630554 h 11331313"/>
              <a:gd name="connsiteX60" fmla="*/ 859563 w 7427696"/>
              <a:gd name="connsiteY60" fmla="*/ 3415022 h 11331313"/>
              <a:gd name="connsiteX61" fmla="*/ 58072 w 7427696"/>
              <a:gd name="connsiteY61" fmla="*/ 2027670 h 11331313"/>
              <a:gd name="connsiteX62" fmla="*/ 58072 w 7427696"/>
              <a:gd name="connsiteY62" fmla="*/ 1602885 h 11331313"/>
              <a:gd name="connsiteX63" fmla="*/ 859563 w 7427696"/>
              <a:gd name="connsiteY63" fmla="*/ 215531 h 11331313"/>
              <a:gd name="connsiteX64" fmla="*/ 1227873 w 7427696"/>
              <a:gd name="connsiteY64" fmla="*/ 0 h 1133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7427696" h="11331313">
                <a:moveTo>
                  <a:pt x="1227873" y="7700758"/>
                </a:moveTo>
                <a:lnTo>
                  <a:pt x="2830855" y="7700758"/>
                </a:lnTo>
                <a:cubicBezTo>
                  <a:pt x="2981527" y="7700758"/>
                  <a:pt x="3121736" y="7782367"/>
                  <a:pt x="3199165" y="7916290"/>
                </a:cubicBezTo>
                <a:lnTo>
                  <a:pt x="4000656" y="9303643"/>
                </a:lnTo>
                <a:cubicBezTo>
                  <a:pt x="4078085" y="9433380"/>
                  <a:pt x="4078085" y="9598691"/>
                  <a:pt x="4000656" y="9728428"/>
                </a:cubicBezTo>
                <a:lnTo>
                  <a:pt x="3199165" y="11115782"/>
                </a:lnTo>
                <a:cubicBezTo>
                  <a:pt x="3121736" y="11247612"/>
                  <a:pt x="2981527" y="11331313"/>
                  <a:pt x="2830855" y="11331313"/>
                </a:cubicBezTo>
                <a:lnTo>
                  <a:pt x="1227873" y="11331313"/>
                </a:lnTo>
                <a:cubicBezTo>
                  <a:pt x="1075108" y="11331313"/>
                  <a:pt x="932807" y="11247612"/>
                  <a:pt x="859563" y="11115782"/>
                </a:cubicBezTo>
                <a:lnTo>
                  <a:pt x="58072" y="9728428"/>
                </a:lnTo>
                <a:cubicBezTo>
                  <a:pt x="-19357" y="9598691"/>
                  <a:pt x="-19357" y="9433380"/>
                  <a:pt x="58072" y="9303643"/>
                </a:cubicBezTo>
                <a:lnTo>
                  <a:pt x="859563" y="7916290"/>
                </a:lnTo>
                <a:cubicBezTo>
                  <a:pt x="932807" y="7782367"/>
                  <a:pt x="1075108" y="7700758"/>
                  <a:pt x="1227873" y="7700758"/>
                </a:cubicBezTo>
                <a:close/>
                <a:moveTo>
                  <a:pt x="4596842" y="5838206"/>
                </a:moveTo>
                <a:lnTo>
                  <a:pt x="6199824" y="5838206"/>
                </a:lnTo>
                <a:cubicBezTo>
                  <a:pt x="6350496" y="5838206"/>
                  <a:pt x="6490705" y="5919816"/>
                  <a:pt x="6568134" y="6053739"/>
                </a:cubicBezTo>
                <a:lnTo>
                  <a:pt x="7369625" y="7441091"/>
                </a:lnTo>
                <a:cubicBezTo>
                  <a:pt x="7447054" y="7570828"/>
                  <a:pt x="7447054" y="7736139"/>
                  <a:pt x="7369625" y="7865876"/>
                </a:cubicBezTo>
                <a:lnTo>
                  <a:pt x="6568134" y="9253230"/>
                </a:lnTo>
                <a:cubicBezTo>
                  <a:pt x="6490705" y="9385060"/>
                  <a:pt x="6350496" y="9468761"/>
                  <a:pt x="6199824" y="9468761"/>
                </a:cubicBezTo>
                <a:lnTo>
                  <a:pt x="4596842" y="9468761"/>
                </a:lnTo>
                <a:cubicBezTo>
                  <a:pt x="4444077" y="9468761"/>
                  <a:pt x="4301776" y="9385060"/>
                  <a:pt x="4228532" y="9253230"/>
                </a:cubicBezTo>
                <a:lnTo>
                  <a:pt x="3427041" y="7865876"/>
                </a:lnTo>
                <a:cubicBezTo>
                  <a:pt x="3349612" y="7736139"/>
                  <a:pt x="3349612" y="7570828"/>
                  <a:pt x="3427041" y="7441091"/>
                </a:cubicBezTo>
                <a:lnTo>
                  <a:pt x="4228532" y="6053739"/>
                </a:lnTo>
                <a:cubicBezTo>
                  <a:pt x="4301776" y="5919816"/>
                  <a:pt x="4444077" y="5838206"/>
                  <a:pt x="4596842" y="5838206"/>
                </a:cubicBezTo>
                <a:close/>
                <a:moveTo>
                  <a:pt x="1227873" y="3826742"/>
                </a:moveTo>
                <a:lnTo>
                  <a:pt x="2830855" y="3826742"/>
                </a:lnTo>
                <a:cubicBezTo>
                  <a:pt x="2981527" y="3826742"/>
                  <a:pt x="3121736" y="3908351"/>
                  <a:pt x="3199165" y="4042273"/>
                </a:cubicBezTo>
                <a:lnTo>
                  <a:pt x="4000656" y="5429627"/>
                </a:lnTo>
                <a:cubicBezTo>
                  <a:pt x="4078085" y="5559364"/>
                  <a:pt x="4078085" y="5724675"/>
                  <a:pt x="4000656" y="5854411"/>
                </a:cubicBezTo>
                <a:lnTo>
                  <a:pt x="3199165" y="7241764"/>
                </a:lnTo>
                <a:cubicBezTo>
                  <a:pt x="3121736" y="7373594"/>
                  <a:pt x="2981527" y="7457296"/>
                  <a:pt x="2830855" y="7457296"/>
                </a:cubicBezTo>
                <a:lnTo>
                  <a:pt x="1227873" y="7457296"/>
                </a:lnTo>
                <a:cubicBezTo>
                  <a:pt x="1075108" y="7457296"/>
                  <a:pt x="932807" y="7373594"/>
                  <a:pt x="859563" y="7241764"/>
                </a:cubicBezTo>
                <a:lnTo>
                  <a:pt x="58072" y="5854411"/>
                </a:lnTo>
                <a:cubicBezTo>
                  <a:pt x="-19357" y="5724675"/>
                  <a:pt x="-19357" y="5559364"/>
                  <a:pt x="58072" y="5429627"/>
                </a:cubicBezTo>
                <a:lnTo>
                  <a:pt x="859563" y="4042273"/>
                </a:lnTo>
                <a:cubicBezTo>
                  <a:pt x="932807" y="3908351"/>
                  <a:pt x="1075108" y="3826742"/>
                  <a:pt x="1227873" y="3826742"/>
                </a:cubicBezTo>
                <a:close/>
                <a:moveTo>
                  <a:pt x="4596842" y="1964189"/>
                </a:moveTo>
                <a:lnTo>
                  <a:pt x="6199824" y="1964189"/>
                </a:lnTo>
                <a:cubicBezTo>
                  <a:pt x="6350496" y="1964189"/>
                  <a:pt x="6490705" y="2045798"/>
                  <a:pt x="6568134" y="2179721"/>
                </a:cubicBezTo>
                <a:lnTo>
                  <a:pt x="7369625" y="3567074"/>
                </a:lnTo>
                <a:cubicBezTo>
                  <a:pt x="7447054" y="3696812"/>
                  <a:pt x="7447054" y="3862123"/>
                  <a:pt x="7369625" y="3991860"/>
                </a:cubicBezTo>
                <a:lnTo>
                  <a:pt x="6568134" y="5379213"/>
                </a:lnTo>
                <a:cubicBezTo>
                  <a:pt x="6490705" y="5511044"/>
                  <a:pt x="6350496" y="5594745"/>
                  <a:pt x="6199824" y="5594745"/>
                </a:cubicBezTo>
                <a:lnTo>
                  <a:pt x="4596842" y="5594745"/>
                </a:lnTo>
                <a:cubicBezTo>
                  <a:pt x="4444077" y="5594745"/>
                  <a:pt x="4301776" y="5511044"/>
                  <a:pt x="4228532" y="5379213"/>
                </a:cubicBezTo>
                <a:lnTo>
                  <a:pt x="3427041" y="3991860"/>
                </a:lnTo>
                <a:cubicBezTo>
                  <a:pt x="3349612" y="3862123"/>
                  <a:pt x="3349612" y="3696812"/>
                  <a:pt x="3427041" y="3567074"/>
                </a:cubicBezTo>
                <a:lnTo>
                  <a:pt x="4228532" y="2179721"/>
                </a:lnTo>
                <a:cubicBezTo>
                  <a:pt x="4301776" y="2045798"/>
                  <a:pt x="4444077" y="1964189"/>
                  <a:pt x="4596842" y="1964189"/>
                </a:cubicBezTo>
                <a:close/>
                <a:moveTo>
                  <a:pt x="1227873" y="0"/>
                </a:moveTo>
                <a:lnTo>
                  <a:pt x="2830855" y="0"/>
                </a:lnTo>
                <a:cubicBezTo>
                  <a:pt x="2981527" y="0"/>
                  <a:pt x="3121736" y="81609"/>
                  <a:pt x="3199165" y="215531"/>
                </a:cubicBezTo>
                <a:lnTo>
                  <a:pt x="4000656" y="1602885"/>
                </a:lnTo>
                <a:cubicBezTo>
                  <a:pt x="4078085" y="1732622"/>
                  <a:pt x="4078085" y="1897932"/>
                  <a:pt x="4000656" y="2027670"/>
                </a:cubicBezTo>
                <a:lnTo>
                  <a:pt x="3199165" y="3415022"/>
                </a:lnTo>
                <a:cubicBezTo>
                  <a:pt x="3121736" y="3546853"/>
                  <a:pt x="2981527" y="3630554"/>
                  <a:pt x="2830855" y="3630554"/>
                </a:cubicBezTo>
                <a:lnTo>
                  <a:pt x="1227873" y="3630554"/>
                </a:lnTo>
                <a:cubicBezTo>
                  <a:pt x="1075108" y="3630554"/>
                  <a:pt x="932807" y="3546853"/>
                  <a:pt x="859563" y="3415022"/>
                </a:cubicBezTo>
                <a:lnTo>
                  <a:pt x="58072" y="2027670"/>
                </a:lnTo>
                <a:cubicBezTo>
                  <a:pt x="-19357" y="1897932"/>
                  <a:pt x="-19357" y="1732622"/>
                  <a:pt x="58072" y="1602885"/>
                </a:cubicBezTo>
                <a:lnTo>
                  <a:pt x="859563" y="215531"/>
                </a:lnTo>
                <a:cubicBezTo>
                  <a:pt x="932807" y="81609"/>
                  <a:pt x="1075108" y="0"/>
                  <a:pt x="12278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27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ertaga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20" name="Objec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2"/>
          <a:stretch/>
        </p:blipFill>
        <p:spPr>
          <a:xfrm>
            <a:off x="10210800" y="152400"/>
            <a:ext cx="179942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6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sp>
        <p:nvSpPr>
          <p:cNvPr id="8" name="Rectangle 9"/>
          <p:cNvSpPr/>
          <p:nvPr userDrawn="1"/>
        </p:nvSpPr>
        <p:spPr>
          <a:xfrm>
            <a:off x="9752840" y="-8162"/>
            <a:ext cx="2440748" cy="692559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AA2D0-C814-4BB2-A1C2-1BA6A335E4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296" y="167502"/>
            <a:ext cx="1777338" cy="44836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329583"/>
            <a:ext cx="12192000" cy="53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" y="6168238"/>
            <a:ext cx="1687552" cy="69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5061069" y="6390350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Corporate Secretary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690" y="6438906"/>
            <a:ext cx="1408298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5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0F63-61A0-EDA6-83C1-762C8E33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4FA0-C0B9-25AB-6CEC-D015E1B3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FB168-9602-1490-ADF1-31A96E2A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DFF02-D166-DCED-76E5-44F7E5B8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11367-5A9B-94E2-B0C7-19D0A436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9C1C-88B7-F67E-878D-E9021EF0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BC41-0AD8-6369-FF9C-882831E06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CEB83-9768-146E-E496-A9A31F3F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82647-2337-B543-18EF-03C911E6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98228-BD2E-3EA3-9D4A-726A09D5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0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8D6D-FA8E-ED7A-05C7-2C6AE45D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0BBC6-765A-65CC-4761-823D0EEA9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0A2DD-D21E-60E0-01CF-5DE650B41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FCFEE-DF7A-EFEE-D619-28228DAE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D7BC9-B7F0-BEBE-7979-1AB3A94C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3EB1E-2B2A-3EBC-21C0-FE2017E6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0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4FC9-D378-248E-82DB-F0713FB0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8FCD1-57CD-8706-7CFE-05EBDD3E3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1176E-0B8D-8CF9-7B00-0915C8987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D56F7-01F6-509D-8425-47CC633DD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7F50C-EB34-FB0D-A182-14071B618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72B63-3B1B-5A57-B4D3-AE2E2016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021B6-21D8-B76C-2803-C7EA4920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F9D2F-FEBA-0FC8-BDF1-1DA144F4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8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5715-A1DD-6A01-6A4D-B05A2DDE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7B366-7FAF-ACB1-0295-465FA6D2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96AD7-03A7-28A6-86B8-EB13689A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FBA36-A010-808A-C7E1-FEF75991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2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CF123-C16F-F8E0-886F-5C929EFF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5D521-0211-845B-3B85-F78CD7BF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E646-726A-3C49-F2B6-F7B62F8D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0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FAFD-BE93-F7A5-F7FE-F1D8A850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C4C29-0D41-F95C-5D1A-7CAE2E119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3AD74-DFAE-8B69-2579-1B4BAADDD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206E4-8997-8906-DA5E-A41A6E7F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B611D-6734-5BE3-8FD8-70F37185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05437-4EF9-ACBB-1C1E-57858EEB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8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4902-0E96-7803-5F0C-698381FB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BC88C-9BAA-09C5-5D1B-17E15D842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64DAB-3209-012D-7F36-F243C2D4D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6970-CD07-00DF-F2E4-9CB5AB2A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2FD44-AA6D-DEE7-1D20-BF0369C2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55304-50B6-8A87-8825-62C0E660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1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AEF0E1D-9016-E790-7C7D-2C1D9AC056D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129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26" imgH="426" progId="TCLayout.ActiveDocument.1">
                  <p:embed/>
                </p:oleObj>
              </mc:Choice>
              <mc:Fallback>
                <p:oleObj name="think-cell Slide" r:id="rId17" imgW="426" imgH="42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EF0E1D-9016-E790-7C7D-2C1D9AC056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7EDF3-6E16-DEE1-292A-0F973656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822F-0F4B-47C8-C36E-4C0AFF1D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C4D2C-A59C-6B0A-E449-4375B3BD6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DA33-7050-47E5-9FB0-CAA7249367E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B43D4-B9D0-9FCE-C160-F6F336EE2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230BA-2A47-D496-7DC8-A2FCCA413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D93E-25BE-4576-8CA1-9A0111AA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microsoft.com/office/2007/relationships/hdphoto" Target="../media/hdphoto2.wdp"/><Relationship Id="rId3" Type="http://schemas.openxmlformats.org/officeDocument/2006/relationships/image" Target="../media/image25.jpeg"/><Relationship Id="rId21" Type="http://schemas.openxmlformats.org/officeDocument/2006/relationships/image" Target="../media/image39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microsoft.com/office/2007/relationships/hdphoto" Target="../media/hdphoto1.wdp"/><Relationship Id="rId10" Type="http://schemas.openxmlformats.org/officeDocument/2006/relationships/image" Target="../media/image32.png"/><Relationship Id="rId19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6" Type="http://schemas.openxmlformats.org/officeDocument/2006/relationships/image" Target="../media/image5.png"/><Relationship Id="rId11" Type="http://schemas.openxmlformats.org/officeDocument/2006/relationships/image" Target="../media/image44.png"/><Relationship Id="rId5" Type="http://schemas.openxmlformats.org/officeDocument/2006/relationships/image" Target="../media/image2.emf"/><Relationship Id="rId10" Type="http://schemas.openxmlformats.org/officeDocument/2006/relationships/image" Target="../media/image43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10" Type="http://schemas.openxmlformats.org/officeDocument/2006/relationships/image" Target="../media/image46.jp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2.e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2.emf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461"/>
          <a:stretch/>
        </p:blipFill>
        <p:spPr>
          <a:xfrm>
            <a:off x="221227" y="-47854"/>
            <a:ext cx="3864322" cy="7026733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2192106-2E4E-49D3-8973-7C9CA58B67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2192106-2E4E-49D3-8973-7C9CA58B6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0" y="6329583"/>
            <a:ext cx="12192000" cy="53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" y="6168238"/>
            <a:ext cx="1687552" cy="69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690" y="6438906"/>
            <a:ext cx="1408298" cy="280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421" y="3353694"/>
            <a:ext cx="695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Pertamina Gas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0753" y="2414974"/>
            <a:ext cx="844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PROSES BISNIS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2646F6F-8166-FE80-24A1-4B5FFB776BCA}"/>
              </a:ext>
            </a:extLst>
          </p:cNvPr>
          <p:cNvSpPr/>
          <p:nvPr/>
        </p:nvSpPr>
        <p:spPr>
          <a:xfrm flipH="1">
            <a:off x="-1490098" y="-8162"/>
            <a:ext cx="3204194" cy="909186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A13FFFC-F5FB-199A-6EC2-9621DAADC3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629" y="54418"/>
            <a:ext cx="973947" cy="7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06EBFC1-BDB0-4DDE-BCF7-5057F4B60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433" y="6212319"/>
            <a:ext cx="1646281" cy="8235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969739" y="0"/>
            <a:ext cx="2222261" cy="634239"/>
            <a:chOff x="10029524" y="1"/>
            <a:chExt cx="2162476" cy="617176"/>
          </a:xfrm>
        </p:grpSpPr>
        <p:sp>
          <p:nvSpPr>
            <p:cNvPr id="9" name="Rectangle 9"/>
            <p:cNvSpPr/>
            <p:nvPr/>
          </p:nvSpPr>
          <p:spPr>
            <a:xfrm>
              <a:off x="10029524" y="1"/>
              <a:ext cx="2162476" cy="617176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919" y="136547"/>
              <a:ext cx="1646807" cy="402467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615180" y="-20646"/>
            <a:ext cx="4961639" cy="648740"/>
            <a:chOff x="3893510" y="-13987"/>
            <a:chExt cx="4961639" cy="648740"/>
          </a:xfrm>
        </p:grpSpPr>
        <p:grpSp>
          <p:nvGrpSpPr>
            <p:cNvPr id="41" name="Group 40"/>
            <p:cNvGrpSpPr/>
            <p:nvPr/>
          </p:nvGrpSpPr>
          <p:grpSpPr>
            <a:xfrm>
              <a:off x="3893510" y="0"/>
              <a:ext cx="4961639" cy="634753"/>
              <a:chOff x="3200400" y="9111"/>
              <a:chExt cx="4444522" cy="634753"/>
            </a:xfrm>
            <a:gradFill>
              <a:gsLst>
                <a:gs pos="11000">
                  <a:srgbClr val="00B0F0"/>
                </a:gs>
                <a:gs pos="53000">
                  <a:srgbClr val="002060"/>
                </a:gs>
              </a:gsLst>
              <a:path path="circle">
                <a:fillToRect l="100000" b="100000"/>
              </a:path>
            </a:gradFill>
          </p:grpSpPr>
          <p:sp>
            <p:nvSpPr>
              <p:cNvPr id="43" name="Rectangle 9"/>
              <p:cNvSpPr/>
              <p:nvPr/>
            </p:nvSpPr>
            <p:spPr>
              <a:xfrm>
                <a:off x="3200400" y="9111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9"/>
              <p:cNvSpPr/>
              <p:nvPr/>
            </p:nvSpPr>
            <p:spPr>
              <a:xfrm flipH="1">
                <a:off x="5422661" y="9625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314837" y="-13987"/>
              <a:ext cx="441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MEKANISME PENETAPAN PENGANGKUTAN TARIF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0242" y="880477"/>
            <a:ext cx="5279006" cy="746760"/>
            <a:chOff x="107157" y="1052929"/>
            <a:chExt cx="5279006" cy="746760"/>
          </a:xfrm>
        </p:grpSpPr>
        <p:sp>
          <p:nvSpPr>
            <p:cNvPr id="19" name="Rectangle 18"/>
            <p:cNvSpPr/>
            <p:nvPr/>
          </p:nvSpPr>
          <p:spPr>
            <a:xfrm>
              <a:off x="107157" y="1052929"/>
              <a:ext cx="1112043" cy="746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218071" y="1052929"/>
              <a:ext cx="4168092" cy="7467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12529" y="1103144"/>
              <a:ext cx="3980304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Penyampaian</a:t>
              </a:r>
              <a:r>
                <a:rPr lang="en-US" b="1" dirty="0"/>
                <a:t> dan </a:t>
              </a:r>
              <a:r>
                <a:rPr lang="en-US" b="1" dirty="0" err="1"/>
                <a:t>Paparan</a:t>
              </a:r>
              <a:r>
                <a:rPr lang="en-US" b="1" dirty="0"/>
                <a:t> </a:t>
              </a:r>
              <a:r>
                <a:rPr lang="en-US" b="1" dirty="0" err="1"/>
                <a:t>oleh</a:t>
              </a:r>
              <a:r>
                <a:rPr lang="en-US" b="1" dirty="0"/>
                <a:t> </a:t>
              </a:r>
              <a:r>
                <a:rPr lang="en-US" b="1" dirty="0" err="1"/>
                <a:t>Badan</a:t>
              </a:r>
              <a:r>
                <a:rPr lang="en-US" b="1" dirty="0"/>
                <a:t> Usaha </a:t>
              </a:r>
              <a:r>
                <a:rPr lang="en-US" b="1" dirty="0" err="1"/>
                <a:t>atas</a:t>
              </a:r>
              <a:r>
                <a:rPr lang="en-US" b="1" dirty="0"/>
                <a:t> </a:t>
              </a:r>
              <a:r>
                <a:rPr lang="en-US" b="1" dirty="0" err="1"/>
                <a:t>Usulan</a:t>
              </a:r>
              <a:r>
                <a:rPr lang="en-US" b="1" dirty="0"/>
                <a:t> </a:t>
              </a:r>
              <a:r>
                <a:rPr lang="en-US" b="1" dirty="0" err="1"/>
                <a:t>Tarif</a:t>
              </a:r>
              <a:r>
                <a:rPr lang="en-US" b="1" dirty="0"/>
                <a:t> Pengangkutan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7096" y="1133922"/>
              <a:ext cx="872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01.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0242" y="1730192"/>
            <a:ext cx="5279006" cy="835045"/>
            <a:chOff x="108286" y="2075341"/>
            <a:chExt cx="5279006" cy="835045"/>
          </a:xfrm>
        </p:grpSpPr>
        <p:sp>
          <p:nvSpPr>
            <p:cNvPr id="68" name="Rectangle 67"/>
            <p:cNvSpPr/>
            <p:nvPr/>
          </p:nvSpPr>
          <p:spPr>
            <a:xfrm>
              <a:off x="108286" y="2075341"/>
              <a:ext cx="1112043" cy="746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219200" y="2075341"/>
              <a:ext cx="4168092" cy="746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36257" y="2264055"/>
              <a:ext cx="3980304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Verifikasi</a:t>
              </a:r>
              <a:r>
                <a:rPr lang="en-US" b="1" dirty="0"/>
                <a:t> </a:t>
              </a:r>
              <a:r>
                <a:rPr lang="en-US" b="1" dirty="0" err="1"/>
                <a:t>atas</a:t>
              </a:r>
              <a:r>
                <a:rPr lang="en-US" b="1" dirty="0"/>
                <a:t> </a:t>
              </a:r>
              <a:r>
                <a:rPr lang="en-US" b="1" dirty="0" err="1"/>
                <a:t>usulan</a:t>
              </a:r>
              <a:r>
                <a:rPr lang="en-US" b="1" dirty="0"/>
                <a:t> </a:t>
              </a:r>
              <a:r>
                <a:rPr lang="en-US" b="1" dirty="0" err="1"/>
                <a:t>Tarif</a:t>
              </a:r>
              <a:r>
                <a:rPr lang="en-US" b="1" dirty="0"/>
                <a:t> Pengangkutan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08871" y="2156334"/>
              <a:ext cx="872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02.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20242" y="2579907"/>
            <a:ext cx="5279006" cy="746760"/>
            <a:chOff x="108286" y="2075341"/>
            <a:chExt cx="5279006" cy="746760"/>
          </a:xfrm>
        </p:grpSpPr>
        <p:sp>
          <p:nvSpPr>
            <p:cNvPr id="72" name="Rectangle 71"/>
            <p:cNvSpPr/>
            <p:nvPr/>
          </p:nvSpPr>
          <p:spPr>
            <a:xfrm>
              <a:off x="108286" y="2075341"/>
              <a:ext cx="1112043" cy="7467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219200" y="2075341"/>
              <a:ext cx="4168092" cy="746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36257" y="2101716"/>
              <a:ext cx="3980304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Evaluasi</a:t>
              </a:r>
              <a:r>
                <a:rPr lang="en-US" b="1" dirty="0"/>
                <a:t> dan </a:t>
              </a:r>
              <a:r>
                <a:rPr lang="en-US" b="1" dirty="0" err="1"/>
                <a:t>perhitungan</a:t>
              </a:r>
              <a:r>
                <a:rPr lang="en-US" b="1" dirty="0"/>
                <a:t> </a:t>
              </a:r>
              <a:r>
                <a:rPr lang="en-US" b="1" dirty="0" err="1"/>
                <a:t>Tarif</a:t>
              </a:r>
              <a:r>
                <a:rPr lang="en-US" b="1" dirty="0"/>
                <a:t> </a:t>
              </a:r>
              <a:r>
                <a:rPr lang="en-US" b="1" dirty="0" err="1"/>
                <a:t>berdasarkan</a:t>
              </a:r>
              <a:r>
                <a:rPr lang="en-US" b="1" dirty="0"/>
                <a:t> PBPH 34/2019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08871" y="2156334"/>
              <a:ext cx="872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03.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0242" y="3429622"/>
            <a:ext cx="5279006" cy="746760"/>
            <a:chOff x="108286" y="2075341"/>
            <a:chExt cx="5279006" cy="746760"/>
          </a:xfrm>
        </p:grpSpPr>
        <p:sp>
          <p:nvSpPr>
            <p:cNvPr id="77" name="Rectangle 76"/>
            <p:cNvSpPr/>
            <p:nvPr/>
          </p:nvSpPr>
          <p:spPr>
            <a:xfrm>
              <a:off x="108286" y="2075341"/>
              <a:ext cx="1112043" cy="746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19200" y="2075341"/>
              <a:ext cx="4168092" cy="7467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91102" y="2264055"/>
              <a:ext cx="3980304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Rapat</a:t>
              </a:r>
              <a:r>
                <a:rPr lang="en-US" b="1" dirty="0"/>
                <a:t> </a:t>
              </a:r>
              <a:r>
                <a:rPr lang="en-US" b="1" dirty="0" err="1"/>
                <a:t>Komite</a:t>
              </a:r>
              <a:r>
                <a:rPr lang="en-US" b="1" dirty="0"/>
                <a:t> BPH MIGAS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8871" y="2156334"/>
              <a:ext cx="872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04.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20242" y="4279337"/>
            <a:ext cx="5279006" cy="746760"/>
            <a:chOff x="108286" y="2075341"/>
            <a:chExt cx="5279006" cy="746760"/>
          </a:xfrm>
        </p:grpSpPr>
        <p:sp>
          <p:nvSpPr>
            <p:cNvPr id="82" name="Rectangle 81"/>
            <p:cNvSpPr/>
            <p:nvPr/>
          </p:nvSpPr>
          <p:spPr>
            <a:xfrm>
              <a:off x="108286" y="2075341"/>
              <a:ext cx="1112043" cy="7467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219200" y="2075341"/>
              <a:ext cx="4168092" cy="7467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91102" y="2264055"/>
              <a:ext cx="3980304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Rapat</a:t>
              </a:r>
              <a:r>
                <a:rPr lang="en-US" b="1" dirty="0"/>
                <a:t> </a:t>
              </a:r>
              <a:r>
                <a:rPr lang="en-US" b="1" dirty="0" err="1"/>
                <a:t>Dengar</a:t>
              </a:r>
              <a:r>
                <a:rPr lang="en-US" b="1" dirty="0"/>
                <a:t> </a:t>
              </a:r>
              <a:r>
                <a:rPr lang="en-US" b="1" dirty="0" err="1"/>
                <a:t>Pendapat</a:t>
              </a:r>
              <a:r>
                <a:rPr lang="en-US" b="1" dirty="0"/>
                <a:t> (FGD)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08871" y="2156334"/>
              <a:ext cx="872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05.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0242" y="5129052"/>
            <a:ext cx="5279006" cy="746760"/>
            <a:chOff x="108286" y="2075341"/>
            <a:chExt cx="5279006" cy="746760"/>
          </a:xfrm>
        </p:grpSpPr>
        <p:sp>
          <p:nvSpPr>
            <p:cNvPr id="87" name="Rectangle 86"/>
            <p:cNvSpPr/>
            <p:nvPr/>
          </p:nvSpPr>
          <p:spPr>
            <a:xfrm>
              <a:off x="108286" y="2075341"/>
              <a:ext cx="1112043" cy="7467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219200" y="2075341"/>
              <a:ext cx="4168092" cy="746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91102" y="2264055"/>
              <a:ext cx="398030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Rapat</a:t>
              </a:r>
              <a:r>
                <a:rPr lang="en-US" b="1" dirty="0"/>
                <a:t> dan </a:t>
              </a:r>
              <a:r>
                <a:rPr lang="en-US" b="1" dirty="0" err="1"/>
                <a:t>Sidang</a:t>
              </a:r>
              <a:r>
                <a:rPr lang="en-US" b="1" dirty="0"/>
                <a:t> </a:t>
              </a:r>
              <a:r>
                <a:rPr lang="en-US" b="1" dirty="0" err="1"/>
                <a:t>Komite</a:t>
              </a:r>
              <a:r>
                <a:rPr lang="en-US" b="1" dirty="0"/>
                <a:t> BPH MIGAS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08871" y="2156334"/>
              <a:ext cx="872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06.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0242" y="5978764"/>
            <a:ext cx="5279006" cy="746760"/>
            <a:chOff x="108286" y="2075341"/>
            <a:chExt cx="5279006" cy="746760"/>
          </a:xfrm>
        </p:grpSpPr>
        <p:sp>
          <p:nvSpPr>
            <p:cNvPr id="92" name="Rectangle 91"/>
            <p:cNvSpPr/>
            <p:nvPr/>
          </p:nvSpPr>
          <p:spPr>
            <a:xfrm>
              <a:off x="108286" y="2075341"/>
              <a:ext cx="1112043" cy="7467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219200" y="2075341"/>
              <a:ext cx="4168092" cy="7467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91102" y="2108719"/>
              <a:ext cx="3980304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Peraturan</a:t>
              </a:r>
              <a:r>
                <a:rPr lang="en-US" b="1" dirty="0"/>
                <a:t> </a:t>
              </a:r>
              <a:r>
                <a:rPr lang="en-US" b="1" dirty="0" err="1"/>
                <a:t>Penetapan</a:t>
              </a:r>
              <a:r>
                <a:rPr lang="en-US" b="1" dirty="0"/>
                <a:t> </a:t>
              </a:r>
              <a:r>
                <a:rPr lang="en-US" b="1" dirty="0" err="1"/>
                <a:t>Tarif</a:t>
              </a:r>
              <a:r>
                <a:rPr lang="en-US" b="1" dirty="0"/>
                <a:t> dan </a:t>
              </a:r>
              <a:r>
                <a:rPr lang="en-US" b="1" dirty="0" err="1"/>
                <a:t>diundangkan</a:t>
              </a:r>
              <a:r>
                <a:rPr lang="en-US" b="1" dirty="0"/>
                <a:t> </a:t>
              </a:r>
              <a:r>
                <a:rPr lang="en-US" b="1" dirty="0" err="1"/>
                <a:t>oleh</a:t>
              </a:r>
              <a:r>
                <a:rPr lang="en-US" b="1" dirty="0"/>
                <a:t> KEMENKUMHAM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8871" y="2156334"/>
              <a:ext cx="872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07.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6" name="Rectangle 95"/>
          <p:cNvSpPr/>
          <p:nvPr/>
        </p:nvSpPr>
        <p:spPr>
          <a:xfrm>
            <a:off x="5492575" y="880477"/>
            <a:ext cx="6592267" cy="74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Usaha </a:t>
            </a:r>
            <a:r>
              <a:rPr lang="en-US" dirty="0" err="1">
                <a:solidFill>
                  <a:schemeClr val="tx1"/>
                </a:solidFill>
              </a:rPr>
              <a:t>menyampaikan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usulan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Tarif</a:t>
            </a:r>
            <a:r>
              <a:rPr lang="en-US" dirty="0">
                <a:solidFill>
                  <a:schemeClr val="tx1"/>
                </a:solidFill>
              </a:rPr>
              <a:t> (CAPEX, IRR, WACC) dan Data </a:t>
            </a:r>
            <a:r>
              <a:rPr lang="en-US" dirty="0" err="1">
                <a:solidFill>
                  <a:schemeClr val="tx1"/>
                </a:solidFill>
              </a:rPr>
              <a:t>Dukung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Izin</a:t>
            </a:r>
            <a:r>
              <a:rPr lang="en-US" dirty="0">
                <a:solidFill>
                  <a:schemeClr val="tx1"/>
                </a:solidFill>
              </a:rPr>
              <a:t> Usaha, HK, GTA, </a:t>
            </a:r>
            <a:r>
              <a:rPr lang="en-US" dirty="0" err="1">
                <a:solidFill>
                  <a:schemeClr val="tx1"/>
                </a:solidFill>
              </a:rPr>
              <a:t>Pernyataan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Kebenaran</a:t>
            </a:r>
            <a:r>
              <a:rPr lang="en-US" dirty="0">
                <a:solidFill>
                  <a:schemeClr val="tx1"/>
                </a:solidFill>
              </a:rPr>
              <a:t> Data) 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492575" y="1724189"/>
            <a:ext cx="6592267" cy="74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BPH MIGAS </a:t>
            </a: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kelengkapan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Usaha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492575" y="2554517"/>
            <a:ext cx="6592267" cy="74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BPH MIGAS </a:t>
            </a: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perhitungan</a:t>
            </a:r>
            <a:r>
              <a:rPr lang="en-US" dirty="0">
                <a:solidFill>
                  <a:schemeClr val="tx1"/>
                </a:solidFill>
              </a:rPr>
              <a:t> (counter) </a:t>
            </a:r>
            <a:r>
              <a:rPr lang="en-US" dirty="0" err="1">
                <a:solidFill>
                  <a:schemeClr val="tx1"/>
                </a:solidFill>
              </a:rPr>
              <a:t>atas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Tarif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dasar</a:t>
            </a:r>
            <a:r>
              <a:rPr lang="en-US" dirty="0">
                <a:solidFill>
                  <a:schemeClr val="tx1"/>
                </a:solidFill>
              </a:rPr>
              <a:t> PBPH 34/2019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492575" y="3402376"/>
            <a:ext cx="6592267" cy="74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BPH MIGAS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9 </a:t>
            </a:r>
            <a:r>
              <a:rPr lang="en-US" dirty="0" err="1">
                <a:solidFill>
                  <a:schemeClr val="tx1"/>
                </a:solidFill>
              </a:rPr>
              <a:t>Komite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terbagi</a:t>
            </a:r>
            <a:r>
              <a:rPr lang="en-US" dirty="0">
                <a:solidFill>
                  <a:schemeClr val="tx1"/>
                </a:solidFill>
              </a:rPr>
              <a:t> untuk </a:t>
            </a:r>
            <a:r>
              <a:rPr lang="en-US" dirty="0" err="1">
                <a:solidFill>
                  <a:schemeClr val="tx1"/>
                </a:solidFill>
              </a:rPr>
              <a:t>Komite</a:t>
            </a:r>
            <a:r>
              <a:rPr lang="en-US" dirty="0">
                <a:solidFill>
                  <a:schemeClr val="tx1"/>
                </a:solidFill>
              </a:rPr>
              <a:t> Gas dan BBM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492575" y="4279337"/>
            <a:ext cx="6592267" cy="74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BPH MIGAS </a:t>
            </a:r>
            <a:r>
              <a:rPr lang="en-US" dirty="0" err="1">
                <a:solidFill>
                  <a:schemeClr val="tx1"/>
                </a:solidFill>
              </a:rPr>
              <a:t>mengundang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Usaha </a:t>
            </a:r>
            <a:r>
              <a:rPr lang="en-US" dirty="0" err="1">
                <a:solidFill>
                  <a:schemeClr val="tx1"/>
                </a:solidFill>
              </a:rPr>
              <a:t>pemilik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Pipa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Calon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Eksisting</a:t>
            </a:r>
            <a:r>
              <a:rPr lang="en-US" dirty="0">
                <a:solidFill>
                  <a:schemeClr val="tx1"/>
                </a:solidFill>
              </a:rPr>
              <a:t> SHIPPER untuk </a:t>
            </a:r>
            <a:r>
              <a:rPr lang="en-US" dirty="0" err="1">
                <a:solidFill>
                  <a:schemeClr val="tx1"/>
                </a:solidFill>
              </a:rPr>
              <a:t>paparan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Tarif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Perhitungan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Seluruh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peserta</a:t>
            </a:r>
            <a:r>
              <a:rPr lang="en-US" dirty="0">
                <a:solidFill>
                  <a:schemeClr val="tx1"/>
                </a:solidFill>
              </a:rPr>
              <a:t> FGD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memberi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sanggahan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tanggapan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Tarif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5492575" y="5156298"/>
            <a:ext cx="6592267" cy="74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Atas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sanggahan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tanggapan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tersebut</a:t>
            </a:r>
            <a:r>
              <a:rPr lang="en-US" dirty="0">
                <a:solidFill>
                  <a:schemeClr val="tx1"/>
                </a:solidFill>
              </a:rPr>
              <a:t>, BPH MIGAS </a:t>
            </a: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rapat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sidang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Komite</a:t>
            </a:r>
            <a:r>
              <a:rPr lang="en-US" dirty="0">
                <a:solidFill>
                  <a:schemeClr val="tx1"/>
                </a:solidFill>
              </a:rPr>
              <a:t> BPH </a:t>
            </a:r>
            <a:r>
              <a:rPr lang="en-US" dirty="0" err="1">
                <a:solidFill>
                  <a:schemeClr val="tx1"/>
                </a:solidFill>
              </a:rPr>
              <a:t>Migas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492575" y="5961927"/>
            <a:ext cx="6592267" cy="74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BPH MIGAS </a:t>
            </a:r>
            <a:r>
              <a:rPr lang="en-US" dirty="0" err="1">
                <a:solidFill>
                  <a:schemeClr val="tx1"/>
                </a:solidFill>
              </a:rPr>
              <a:t>menetapkan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Tarif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diundangkan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82A8E459-4380-8831-64F3-52E2AE0C790E}"/>
              </a:ext>
            </a:extLst>
          </p:cNvPr>
          <p:cNvSpPr/>
          <p:nvPr/>
        </p:nvSpPr>
        <p:spPr>
          <a:xfrm flipH="1">
            <a:off x="3174" y="3176"/>
            <a:ext cx="1673226" cy="722690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3F0EA5C-76DA-613B-09A1-D7587A302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55" y="54418"/>
            <a:ext cx="728124" cy="587281"/>
          </a:xfrm>
          <a:prstGeom prst="rect">
            <a:avLst/>
          </a:prstGeom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F1B66686-D97F-8F66-76A3-96654D6EDCCD}"/>
              </a:ext>
            </a:extLst>
          </p:cNvPr>
          <p:cNvSpPr/>
          <p:nvPr/>
        </p:nvSpPr>
        <p:spPr>
          <a:xfrm>
            <a:off x="9752840" y="-8162"/>
            <a:ext cx="2440748" cy="692559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0F6D0-4412-19A7-936E-1C14F04E29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296" y="167502"/>
            <a:ext cx="1777338" cy="4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3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9969739" y="0"/>
            <a:ext cx="2222261" cy="634239"/>
            <a:chOff x="10029524" y="1"/>
            <a:chExt cx="2162476" cy="617176"/>
          </a:xfrm>
        </p:grpSpPr>
        <p:sp>
          <p:nvSpPr>
            <p:cNvPr id="9" name="Rectangle 9"/>
            <p:cNvSpPr/>
            <p:nvPr/>
          </p:nvSpPr>
          <p:spPr>
            <a:xfrm>
              <a:off x="10029524" y="1"/>
              <a:ext cx="2162476" cy="617176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919" y="136547"/>
              <a:ext cx="1646807" cy="402467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615180" y="-77243"/>
            <a:ext cx="4961639" cy="648740"/>
            <a:chOff x="3893510" y="-13987"/>
            <a:chExt cx="4961639" cy="648740"/>
          </a:xfrm>
        </p:grpSpPr>
        <p:grpSp>
          <p:nvGrpSpPr>
            <p:cNvPr id="41" name="Group 40"/>
            <p:cNvGrpSpPr/>
            <p:nvPr/>
          </p:nvGrpSpPr>
          <p:grpSpPr>
            <a:xfrm>
              <a:off x="3893510" y="0"/>
              <a:ext cx="4961639" cy="634753"/>
              <a:chOff x="3200400" y="9111"/>
              <a:chExt cx="4444522" cy="634753"/>
            </a:xfrm>
            <a:gradFill>
              <a:gsLst>
                <a:gs pos="11000">
                  <a:srgbClr val="00B0F0"/>
                </a:gs>
                <a:gs pos="53000">
                  <a:srgbClr val="002060"/>
                </a:gs>
              </a:gsLst>
              <a:path path="circle">
                <a:fillToRect l="100000" b="100000"/>
              </a:path>
            </a:gradFill>
          </p:grpSpPr>
          <p:sp>
            <p:nvSpPr>
              <p:cNvPr id="43" name="Rectangle 9"/>
              <p:cNvSpPr/>
              <p:nvPr/>
            </p:nvSpPr>
            <p:spPr>
              <a:xfrm>
                <a:off x="3200400" y="9111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9"/>
              <p:cNvSpPr/>
              <p:nvPr/>
            </p:nvSpPr>
            <p:spPr>
              <a:xfrm flipH="1">
                <a:off x="5422661" y="9625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314837" y="-13987"/>
              <a:ext cx="441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PERJANJIAN PENGANGKUTAN</a:t>
              </a:r>
            </a:p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GAS / MINYAK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3581" y="1517324"/>
            <a:ext cx="11553563" cy="1553259"/>
            <a:chOff x="225708" y="2035325"/>
            <a:chExt cx="11553563" cy="1553259"/>
          </a:xfrm>
        </p:grpSpPr>
        <p:sp>
          <p:nvSpPr>
            <p:cNvPr id="27" name="Rectangle 26"/>
            <p:cNvSpPr/>
            <p:nvPr/>
          </p:nvSpPr>
          <p:spPr>
            <a:xfrm>
              <a:off x="225709" y="2035325"/>
              <a:ext cx="11553562" cy="50245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Pengangkutan </a:t>
              </a:r>
              <a:r>
                <a:rPr lang="en-US" sz="2800" b="1" dirty="0" err="1">
                  <a:solidFill>
                    <a:schemeClr val="tx1"/>
                  </a:solidFill>
                </a:rPr>
                <a:t>Minyak</a:t>
              </a:r>
              <a:r>
                <a:rPr lang="en-US" sz="2800" b="1" dirty="0">
                  <a:solidFill>
                    <a:schemeClr val="tx1"/>
                  </a:solidFill>
                </a:rPr>
                <a:t> &amp; Gas </a:t>
              </a:r>
              <a:r>
                <a:rPr lang="en-US" sz="2800" b="1" dirty="0" err="1">
                  <a:solidFill>
                    <a:schemeClr val="tx1"/>
                  </a:solidFill>
                </a:rPr>
                <a:t>Bumi</a:t>
              </a:r>
              <a:r>
                <a:rPr lang="en-US" sz="2800" b="1" dirty="0">
                  <a:solidFill>
                    <a:schemeClr val="tx1"/>
                  </a:solidFill>
                </a:rPr>
                <a:t> </a:t>
              </a:r>
              <a:r>
                <a:rPr lang="en-US" sz="2800" b="1" dirty="0" err="1">
                  <a:solidFill>
                    <a:schemeClr val="tx1"/>
                  </a:solidFill>
                </a:rPr>
                <a:t>melalui</a:t>
              </a:r>
              <a:r>
                <a:rPr lang="en-US" sz="2800" b="1" dirty="0">
                  <a:solidFill>
                    <a:schemeClr val="tx1"/>
                  </a:solidFill>
                </a:rPr>
                <a:t> </a:t>
              </a:r>
              <a:r>
                <a:rPr lang="en-US" sz="2800" b="1" dirty="0" err="1">
                  <a:solidFill>
                    <a:schemeClr val="tx1"/>
                  </a:solidFill>
                </a:rPr>
                <a:t>Pipa</a:t>
              </a:r>
              <a:r>
                <a:rPr lang="en-US" sz="2800" b="1" dirty="0">
                  <a:solidFill>
                    <a:schemeClr val="tx1"/>
                  </a:solidFill>
                </a:rPr>
                <a:t> PERTAGAS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5708" y="3066584"/>
              <a:ext cx="1627172" cy="52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Fungsi</a:t>
              </a:r>
              <a:r>
                <a:rPr lang="en-US" b="1" dirty="0">
                  <a:solidFill>
                    <a:schemeClr val="tx1"/>
                  </a:solidFill>
                </a:rPr>
                <a:t> BD Pipeline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52879" y="3066584"/>
              <a:ext cx="1431550" cy="52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Fungsi</a:t>
              </a:r>
              <a:r>
                <a:rPr lang="en-US" b="1" dirty="0">
                  <a:solidFill>
                    <a:schemeClr val="tx1"/>
                  </a:solidFill>
                </a:rPr>
                <a:t> SPP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284429" y="3066584"/>
              <a:ext cx="1573470" cy="52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Fungsi</a:t>
              </a:r>
              <a:r>
                <a:rPr lang="en-US" b="1" dirty="0">
                  <a:solidFill>
                    <a:schemeClr val="tx1"/>
                  </a:solidFill>
                </a:rPr>
                <a:t> CGP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94025" y="3066584"/>
              <a:ext cx="1617287" cy="52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Area </a:t>
              </a:r>
              <a:r>
                <a:rPr lang="en-US" b="1" dirty="0" err="1">
                  <a:solidFill>
                    <a:schemeClr val="tx1"/>
                  </a:solidFill>
                </a:rPr>
                <a:t>Operasi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57898" y="3066584"/>
              <a:ext cx="1234773" cy="52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Fungsi</a:t>
              </a:r>
              <a:r>
                <a:rPr lang="en-US" b="1" dirty="0">
                  <a:solidFill>
                    <a:schemeClr val="tx1"/>
                  </a:solidFill>
                </a:rPr>
                <a:t> TM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711311" y="3066584"/>
              <a:ext cx="1291516" cy="52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Fungsi</a:t>
              </a:r>
              <a:r>
                <a:rPr lang="en-US" b="1" dirty="0">
                  <a:solidFill>
                    <a:schemeClr val="tx1"/>
                  </a:solidFill>
                </a:rPr>
                <a:t> IM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25709" y="2537783"/>
              <a:ext cx="3057367" cy="532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D. SBD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83076" y="2537783"/>
              <a:ext cx="1610460" cy="532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D.KOMERSIAL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857899" y="2537783"/>
              <a:ext cx="4144925" cy="532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D.TEKNIK &amp; OPERASI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002826" y="3066584"/>
              <a:ext cx="1484931" cy="52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Fungsi</a:t>
              </a:r>
              <a:r>
                <a:rPr lang="en-US" b="1" dirty="0">
                  <a:solidFill>
                    <a:schemeClr val="tx1"/>
                  </a:solidFill>
                </a:rPr>
                <a:t> Legal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467438" y="3066584"/>
              <a:ext cx="1311833" cy="52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Fungsi</a:t>
              </a:r>
              <a:r>
                <a:rPr lang="en-US" b="1" dirty="0">
                  <a:solidFill>
                    <a:schemeClr val="tx1"/>
                  </a:solidFill>
                </a:rPr>
                <a:t> Finance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02825" y="2537783"/>
              <a:ext cx="1464613" cy="532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CORSEC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0467438" y="2537783"/>
              <a:ext cx="1311833" cy="532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D. FINANCE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7157" y="639741"/>
            <a:ext cx="1199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penyusunan</a:t>
            </a:r>
            <a:r>
              <a:rPr lang="en-US" dirty="0"/>
              <a:t> PERJANJIAN PENGANGKUTAN GAS </a:t>
            </a:r>
            <a:r>
              <a:rPr lang="en-US" dirty="0" err="1"/>
              <a:t>atau</a:t>
            </a:r>
            <a:r>
              <a:rPr lang="en-US" dirty="0"/>
              <a:t> PERJANJIAN PENGANGKUTAN MINYAK, </a:t>
            </a:r>
            <a:r>
              <a:rPr lang="en-US" dirty="0" err="1"/>
              <a:t>fungsi</a:t>
            </a:r>
            <a:r>
              <a:rPr lang="en-US" dirty="0"/>
              <a:t> COMMERCIAL CAPACITY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koordinasi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lain yang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lain: 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83152" y="3197485"/>
            <a:ext cx="1645994" cy="33670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Melakukan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perencanaan</a:t>
            </a:r>
            <a:r>
              <a:rPr lang="en-US" sz="1600" dirty="0">
                <a:solidFill>
                  <a:schemeClr val="tx1"/>
                </a:solidFill>
              </a:rPr>
              <a:t> dan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infrastruktur</a:t>
            </a:r>
            <a:endParaRPr lang="en-US" sz="1600" dirty="0">
              <a:solidFill>
                <a:schemeClr val="tx1"/>
              </a:solidFill>
            </a:endParaRP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Melakukan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pembuatan</a:t>
            </a:r>
            <a:r>
              <a:rPr lang="en-US" sz="1600" dirty="0">
                <a:solidFill>
                  <a:schemeClr val="tx1"/>
                </a:solidFill>
              </a:rPr>
              <a:t> Feasibility Study (</a:t>
            </a:r>
            <a:r>
              <a:rPr lang="en-US" sz="1600" dirty="0" err="1">
                <a:solidFill>
                  <a:schemeClr val="tx1"/>
                </a:solidFill>
              </a:rPr>
              <a:t>Nilai</a:t>
            </a:r>
            <a:r>
              <a:rPr lang="en-US" sz="1600" dirty="0">
                <a:solidFill>
                  <a:schemeClr val="tx1"/>
                </a:solidFill>
              </a:rPr>
              <a:t> Basis </a:t>
            </a:r>
            <a:r>
              <a:rPr lang="en-US" sz="1600" dirty="0" err="1">
                <a:solidFill>
                  <a:schemeClr val="tx1"/>
                </a:solidFill>
              </a:rPr>
              <a:t>Aset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sz="1600" dirty="0" err="1">
                <a:solidFill>
                  <a:schemeClr val="tx1"/>
                </a:solidFill>
              </a:rPr>
              <a:t>atas</a:t>
            </a:r>
            <a:r>
              <a:rPr lang="en-US" sz="1600" dirty="0">
                <a:solidFill>
                  <a:schemeClr val="tx1"/>
                </a:solidFill>
              </a:rPr>
              <a:t> Infrastruktur </a:t>
            </a:r>
            <a:r>
              <a:rPr lang="en-US" sz="1600" dirty="0" err="1">
                <a:solidFill>
                  <a:schemeClr val="tx1"/>
                </a:solidFill>
              </a:rPr>
              <a:t>termasuk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Pipa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Transmisi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929146" y="3197484"/>
            <a:ext cx="1443156" cy="33670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RKAP untuk volume dan </a:t>
            </a:r>
            <a:r>
              <a:rPr lang="en-US" sz="1600" dirty="0" err="1">
                <a:solidFill>
                  <a:schemeClr val="tx1"/>
                </a:solidFill>
              </a:rPr>
              <a:t>pendapatan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pengangkutan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88900" indent="-8890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Menjaga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pendapatan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Transportasi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369993" y="3197483"/>
            <a:ext cx="1573470" cy="3367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Melakukan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cek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apakah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ada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singgungan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konsumen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rencana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niaga</a:t>
            </a:r>
            <a:r>
              <a:rPr lang="en-US" sz="1600" dirty="0">
                <a:solidFill>
                  <a:schemeClr val="tx1"/>
                </a:solidFill>
              </a:rPr>
              <a:t> gas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Kemungkinan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opsi</a:t>
            </a:r>
            <a:r>
              <a:rPr lang="en-US" sz="1600" dirty="0">
                <a:solidFill>
                  <a:schemeClr val="tx1"/>
                </a:solidFill>
              </a:rPr>
              <a:t> Bundling </a:t>
            </a:r>
            <a:r>
              <a:rPr lang="en-US" sz="1600" dirty="0" err="1">
                <a:solidFill>
                  <a:schemeClr val="tx1"/>
                </a:solidFill>
              </a:rPr>
              <a:t>jual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beli</a:t>
            </a:r>
            <a:r>
              <a:rPr lang="en-US" sz="1600" dirty="0">
                <a:solidFill>
                  <a:schemeClr val="tx1"/>
                </a:solidFill>
              </a:rPr>
              <a:t> gas di </a:t>
            </a:r>
            <a:r>
              <a:rPr lang="en-US" sz="1600" dirty="0" err="1">
                <a:solidFill>
                  <a:schemeClr val="tx1"/>
                </a:solidFill>
              </a:rPr>
              <a:t>pipa</a:t>
            </a:r>
            <a:r>
              <a:rPr lang="en-US" sz="1600" dirty="0">
                <a:solidFill>
                  <a:schemeClr val="tx1"/>
                </a:solidFill>
              </a:rPr>
              <a:t> open </a:t>
            </a:r>
            <a:r>
              <a:rPr lang="en-US" sz="1600" dirty="0" err="1">
                <a:solidFill>
                  <a:schemeClr val="tx1"/>
                </a:solidFill>
              </a:rPr>
              <a:t>accsess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943463" y="3196975"/>
            <a:ext cx="1234773" cy="336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Eksekusi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proyek</a:t>
            </a:r>
            <a:endParaRPr lang="en-US" sz="1600" dirty="0">
              <a:solidFill>
                <a:schemeClr val="tx1"/>
              </a:solidFill>
            </a:endParaRP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Penentuan</a:t>
            </a:r>
            <a:r>
              <a:rPr lang="en-US" sz="1600" dirty="0">
                <a:solidFill>
                  <a:schemeClr val="tx1"/>
                </a:solidFill>
              </a:rPr>
              <a:t> LBCV untuk Tapping Point </a:t>
            </a:r>
            <a:r>
              <a:rPr lang="en-US" sz="1600" dirty="0" err="1">
                <a:solidFill>
                  <a:schemeClr val="tx1"/>
                </a:solidFill>
              </a:rPr>
              <a:t>terdekat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163790" y="3196506"/>
            <a:ext cx="1617287" cy="33681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Implementasi</a:t>
            </a:r>
            <a:r>
              <a:rPr lang="en-US" sz="1600" dirty="0">
                <a:solidFill>
                  <a:schemeClr val="tx1"/>
                </a:solidFill>
              </a:rPr>
              <a:t> dan </a:t>
            </a:r>
            <a:r>
              <a:rPr lang="en-US" sz="1600" dirty="0" err="1">
                <a:solidFill>
                  <a:schemeClr val="tx1"/>
                </a:solidFill>
              </a:rPr>
              <a:t>pengoperasian</a:t>
            </a:r>
            <a:r>
              <a:rPr lang="en-US" sz="1600" dirty="0">
                <a:solidFill>
                  <a:schemeClr val="tx1"/>
                </a:solidFill>
              </a:rPr>
              <a:t> PPG/PPM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Koordinasi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penyusunan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Perjanjian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khususnya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bagian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teknis</a:t>
            </a:r>
            <a:r>
              <a:rPr lang="en-US" sz="1600" dirty="0">
                <a:solidFill>
                  <a:schemeClr val="tx1"/>
                </a:solidFill>
              </a:rPr>
              <a:t> dan </a:t>
            </a:r>
            <a:r>
              <a:rPr lang="en-US" sz="1600" dirty="0" err="1">
                <a:solidFill>
                  <a:schemeClr val="tx1"/>
                </a:solidFill>
              </a:rPr>
              <a:t>pola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operasi</a:t>
            </a:r>
            <a:endParaRPr lang="en-US" sz="1600" dirty="0">
              <a:solidFill>
                <a:schemeClr val="tx1"/>
              </a:solidFill>
            </a:endParaRP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Isu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operasional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781077" y="3196505"/>
            <a:ext cx="1291516" cy="33681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PPG/PPM </a:t>
            </a:r>
            <a:r>
              <a:rPr lang="en-US" sz="1600" dirty="0" err="1">
                <a:solidFill>
                  <a:schemeClr val="tx1"/>
                </a:solidFill>
              </a:rPr>
              <a:t>sebagai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syarat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dilakukan</a:t>
            </a:r>
            <a:r>
              <a:rPr lang="en-US" sz="1600" dirty="0">
                <a:solidFill>
                  <a:schemeClr val="tx1"/>
                </a:solidFill>
              </a:rPr>
              <a:t>  tie-in (</a:t>
            </a:r>
            <a:r>
              <a:rPr lang="en-US" sz="1600" dirty="0" err="1">
                <a:solidFill>
                  <a:schemeClr val="tx1"/>
                </a:solidFill>
              </a:rPr>
              <a:t>koneksi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sz="1600" dirty="0" err="1">
                <a:solidFill>
                  <a:schemeClr val="tx1"/>
                </a:solidFill>
              </a:rPr>
              <a:t>pipa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milik</a:t>
            </a:r>
            <a:r>
              <a:rPr lang="en-US" sz="1600" dirty="0">
                <a:solidFill>
                  <a:schemeClr val="tx1"/>
                </a:solidFill>
              </a:rPr>
              <a:t> SHIPPER </a:t>
            </a:r>
            <a:r>
              <a:rPr lang="en-US" sz="1600" dirty="0" err="1">
                <a:solidFill>
                  <a:schemeClr val="tx1"/>
                </a:solidFill>
              </a:rPr>
              <a:t>ke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Pipa</a:t>
            </a:r>
            <a:r>
              <a:rPr lang="en-US" sz="1600" dirty="0">
                <a:solidFill>
                  <a:schemeClr val="tx1"/>
                </a:solidFill>
              </a:rPr>
              <a:t> PERTAGAS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9070380" y="3197485"/>
            <a:ext cx="1484931" cy="33670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Review PPG/PPM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Outstanding/ dispute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Izin</a:t>
            </a:r>
            <a:r>
              <a:rPr lang="en-US" sz="1600" dirty="0">
                <a:solidFill>
                  <a:schemeClr val="tx1"/>
                </a:solidFill>
              </a:rPr>
              <a:t> Usaha Pengangkutan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Hak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Khusus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532781" y="3196504"/>
            <a:ext cx="1311833" cy="33681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Jaminan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Pembayaran</a:t>
            </a:r>
            <a:endParaRPr lang="en-US" sz="1600" dirty="0">
              <a:solidFill>
                <a:schemeClr val="tx1"/>
              </a:solidFill>
            </a:endParaRP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Mekanisme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pembayaran</a:t>
            </a:r>
            <a:endParaRPr lang="en-US" sz="1600" dirty="0">
              <a:solidFill>
                <a:schemeClr val="tx1"/>
              </a:solidFill>
            </a:endParaRP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Pajak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06EBFC1-BDB0-4DDE-BCF7-5057F4B60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8691" y="6034439"/>
            <a:ext cx="1646281" cy="8235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16D65754-368C-58C2-6EA9-DABE6C49183C}"/>
              </a:ext>
            </a:extLst>
          </p:cNvPr>
          <p:cNvSpPr/>
          <p:nvPr/>
        </p:nvSpPr>
        <p:spPr>
          <a:xfrm flipH="1">
            <a:off x="3174" y="3176"/>
            <a:ext cx="1673226" cy="722690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2B0674A-C5ED-7319-DCB1-F629F9EF9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55" y="54418"/>
            <a:ext cx="728124" cy="587281"/>
          </a:xfrm>
          <a:prstGeom prst="rect">
            <a:avLst/>
          </a:prstGeom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1481FC30-4956-4CD0-A038-08159DCEC87A}"/>
              </a:ext>
            </a:extLst>
          </p:cNvPr>
          <p:cNvSpPr/>
          <p:nvPr/>
        </p:nvSpPr>
        <p:spPr>
          <a:xfrm>
            <a:off x="9752840" y="-8162"/>
            <a:ext cx="2440748" cy="692559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E5796E-9754-81D4-B22F-89F6172E7A4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296" y="167502"/>
            <a:ext cx="1777338" cy="4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0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4228208"/>
            <a:ext cx="12192000" cy="2629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06EBFC1-BDB0-4DDE-BCF7-5057F4B60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3396" y="6366439"/>
            <a:ext cx="1646281" cy="8235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969739" y="0"/>
            <a:ext cx="2222261" cy="634239"/>
            <a:chOff x="10029524" y="1"/>
            <a:chExt cx="2162476" cy="617176"/>
          </a:xfrm>
        </p:grpSpPr>
        <p:sp>
          <p:nvSpPr>
            <p:cNvPr id="9" name="Rectangle 9"/>
            <p:cNvSpPr/>
            <p:nvPr/>
          </p:nvSpPr>
          <p:spPr>
            <a:xfrm>
              <a:off x="10029524" y="1"/>
              <a:ext cx="2162476" cy="617176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919" y="136547"/>
              <a:ext cx="1646807" cy="402467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615180" y="-20646"/>
            <a:ext cx="4961639" cy="648740"/>
            <a:chOff x="3893510" y="-13987"/>
            <a:chExt cx="4961639" cy="648740"/>
          </a:xfrm>
        </p:grpSpPr>
        <p:grpSp>
          <p:nvGrpSpPr>
            <p:cNvPr id="41" name="Group 40"/>
            <p:cNvGrpSpPr/>
            <p:nvPr/>
          </p:nvGrpSpPr>
          <p:grpSpPr>
            <a:xfrm>
              <a:off x="3893510" y="0"/>
              <a:ext cx="4961639" cy="634753"/>
              <a:chOff x="3200400" y="9111"/>
              <a:chExt cx="4444522" cy="634753"/>
            </a:xfrm>
            <a:gradFill>
              <a:gsLst>
                <a:gs pos="11000">
                  <a:srgbClr val="00B0F0"/>
                </a:gs>
                <a:gs pos="53000">
                  <a:srgbClr val="002060"/>
                </a:gs>
              </a:gsLst>
              <a:path path="circle">
                <a:fillToRect l="100000" b="100000"/>
              </a:path>
            </a:gradFill>
          </p:grpSpPr>
          <p:sp>
            <p:nvSpPr>
              <p:cNvPr id="43" name="Rectangle 9"/>
              <p:cNvSpPr/>
              <p:nvPr/>
            </p:nvSpPr>
            <p:spPr>
              <a:xfrm>
                <a:off x="3200400" y="9111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9"/>
              <p:cNvSpPr/>
              <p:nvPr/>
            </p:nvSpPr>
            <p:spPr>
              <a:xfrm flipH="1">
                <a:off x="5422661" y="9625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314837" y="-13987"/>
              <a:ext cx="441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PROSES PERJANJIAN PENGANGKUTAN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1138" y="1795528"/>
            <a:ext cx="2504425" cy="822069"/>
            <a:chOff x="986361" y="2214057"/>
            <a:chExt cx="2504425" cy="822069"/>
          </a:xfrm>
        </p:grpSpPr>
        <p:sp>
          <p:nvSpPr>
            <p:cNvPr id="32" name="Pentagon 31">
              <a:extLst>
                <a:ext uri="{FF2B5EF4-FFF2-40B4-BE49-F238E27FC236}">
                  <a16:creationId xmlns:a16="http://schemas.microsoft.com/office/drawing/2014/main" id="{CCCC833B-986D-2A49-84C2-307F664F85FD}"/>
                </a:ext>
              </a:extLst>
            </p:cNvPr>
            <p:cNvSpPr/>
            <p:nvPr/>
          </p:nvSpPr>
          <p:spPr>
            <a:xfrm>
              <a:off x="986361" y="2214057"/>
              <a:ext cx="2504425" cy="822069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83A342-3492-C94D-B10E-5397B1A44F72}"/>
                </a:ext>
              </a:extLst>
            </p:cNvPr>
            <p:cNvSpPr txBox="1"/>
            <p:nvPr/>
          </p:nvSpPr>
          <p:spPr>
            <a:xfrm>
              <a:off x="1239423" y="2336039"/>
              <a:ext cx="1770035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LOI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CALON SHIPPER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42621" y="1801585"/>
            <a:ext cx="2713127" cy="822069"/>
            <a:chOff x="2767711" y="2214057"/>
            <a:chExt cx="2713127" cy="822069"/>
          </a:xfrm>
        </p:grpSpPr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842CD3E2-E919-8A4B-8949-3F947FEC0986}"/>
                </a:ext>
              </a:extLst>
            </p:cNvPr>
            <p:cNvSpPr/>
            <p:nvPr/>
          </p:nvSpPr>
          <p:spPr>
            <a:xfrm>
              <a:off x="2767711" y="2214057"/>
              <a:ext cx="2713127" cy="822069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2D4F24-7987-A24E-A797-CBD4E7F31C4D}"/>
                </a:ext>
              </a:extLst>
            </p:cNvPr>
            <p:cNvSpPr txBox="1"/>
            <p:nvPr/>
          </p:nvSpPr>
          <p:spPr>
            <a:xfrm>
              <a:off x="3255384" y="2308213"/>
              <a:ext cx="1770036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FORM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CALON SHIPPER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92814" y="1783337"/>
            <a:ext cx="2713127" cy="834260"/>
            <a:chOff x="5472811" y="2201866"/>
            <a:chExt cx="2713127" cy="834260"/>
          </a:xfrm>
        </p:grpSpPr>
        <p:sp>
          <p:nvSpPr>
            <p:cNvPr id="34" name="Chevron 33">
              <a:extLst>
                <a:ext uri="{FF2B5EF4-FFF2-40B4-BE49-F238E27FC236}">
                  <a16:creationId xmlns:a16="http://schemas.microsoft.com/office/drawing/2014/main" id="{9FCDEBBB-2D1A-CB4E-889A-5260025769E0}"/>
                </a:ext>
              </a:extLst>
            </p:cNvPr>
            <p:cNvSpPr/>
            <p:nvPr/>
          </p:nvSpPr>
          <p:spPr>
            <a:xfrm>
              <a:off x="5472811" y="2214057"/>
              <a:ext cx="2713127" cy="822069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B507D-AA26-344C-B022-80E27BD1BC5D}"/>
                </a:ext>
              </a:extLst>
            </p:cNvPr>
            <p:cNvSpPr txBox="1"/>
            <p:nvPr/>
          </p:nvSpPr>
          <p:spPr>
            <a:xfrm>
              <a:off x="5655891" y="2201866"/>
              <a:ext cx="228953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KICK Off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MEETING &amp; EVALUASI INTERNAL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638825" y="1766692"/>
            <a:ext cx="2504424" cy="822069"/>
            <a:chOff x="9559683" y="2196273"/>
            <a:chExt cx="2504424" cy="82206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0E96DD2-B809-5F41-91E4-6D0060D6A35F}"/>
                </a:ext>
              </a:extLst>
            </p:cNvPr>
            <p:cNvSpPr/>
            <p:nvPr/>
          </p:nvSpPr>
          <p:spPr>
            <a:xfrm>
              <a:off x="9559683" y="2196273"/>
              <a:ext cx="2504424" cy="822069"/>
            </a:xfrm>
            <a:custGeom>
              <a:avLst/>
              <a:gdLst>
                <a:gd name="connsiteX0" fmla="*/ 0 w 5008848"/>
                <a:gd name="connsiteY0" fmla="*/ 0 h 1644138"/>
                <a:gd name="connsiteX1" fmla="*/ 5008848 w 5008848"/>
                <a:gd name="connsiteY1" fmla="*/ 0 h 1644138"/>
                <a:gd name="connsiteX2" fmla="*/ 5008848 w 5008848"/>
                <a:gd name="connsiteY2" fmla="*/ 1644138 h 1644138"/>
                <a:gd name="connsiteX3" fmla="*/ 0 w 5008848"/>
                <a:gd name="connsiteY3" fmla="*/ 1644138 h 1644138"/>
                <a:gd name="connsiteX4" fmla="*/ 0 w 5008848"/>
                <a:gd name="connsiteY4" fmla="*/ 1642029 h 1644138"/>
                <a:gd name="connsiteX5" fmla="*/ 835720 w 5008848"/>
                <a:gd name="connsiteY5" fmla="*/ 822069 h 1644138"/>
                <a:gd name="connsiteX6" fmla="*/ 0 w 5008848"/>
                <a:gd name="connsiteY6" fmla="*/ 2110 h 164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8848" h="1644138">
                  <a:moveTo>
                    <a:pt x="0" y="0"/>
                  </a:moveTo>
                  <a:lnTo>
                    <a:pt x="5008848" y="0"/>
                  </a:lnTo>
                  <a:lnTo>
                    <a:pt x="5008848" y="1644138"/>
                  </a:lnTo>
                  <a:lnTo>
                    <a:pt x="0" y="1644138"/>
                  </a:lnTo>
                  <a:lnTo>
                    <a:pt x="0" y="1642029"/>
                  </a:lnTo>
                  <a:lnTo>
                    <a:pt x="835720" y="822069"/>
                  </a:lnTo>
                  <a:lnTo>
                    <a:pt x="0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25D9CC-20D0-0844-9B8C-2CD47A43E651}"/>
                </a:ext>
              </a:extLst>
            </p:cNvPr>
            <p:cNvSpPr txBox="1"/>
            <p:nvPr/>
          </p:nvSpPr>
          <p:spPr>
            <a:xfrm>
              <a:off x="10185326" y="2441365"/>
              <a:ext cx="1625766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KESEPAKATAN</a:t>
              </a:r>
            </a:p>
          </p:txBody>
        </p:sp>
      </p:grpSp>
      <p:sp>
        <p:nvSpPr>
          <p:cNvPr id="59" name="Subtitle 2">
            <a:extLst>
              <a:ext uri="{FF2B5EF4-FFF2-40B4-BE49-F238E27FC236}">
                <a16:creationId xmlns:a16="http://schemas.microsoft.com/office/drawing/2014/main" id="{5EB37AFA-A375-2640-AB13-044CE68FA417}"/>
              </a:ext>
            </a:extLst>
          </p:cNvPr>
          <p:cNvSpPr txBox="1">
            <a:spLocks/>
          </p:cNvSpPr>
          <p:nvPr/>
        </p:nvSpPr>
        <p:spPr>
          <a:xfrm>
            <a:off x="48795" y="2712567"/>
            <a:ext cx="2330730" cy="1431161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17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CALON SHIPPER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mengirim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Surat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Rencana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Pemanfaatan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Pipa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PERTAGAS (LOI)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menyampaikan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perikatan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Produsen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Volume,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Jangka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Calon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Konsumen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1C6365B7-31F6-984E-B9ED-32F21515AA98}"/>
              </a:ext>
            </a:extLst>
          </p:cNvPr>
          <p:cNvSpPr txBox="1">
            <a:spLocks/>
          </p:cNvSpPr>
          <p:nvPr/>
        </p:nvSpPr>
        <p:spPr>
          <a:xfrm>
            <a:off x="2379525" y="734243"/>
            <a:ext cx="2561222" cy="969496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17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PERTAGAS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menjawab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surat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CALON SHIPPER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melampirkan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Form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Calon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Shipper untuk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dapat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dilengkapi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oleh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CALON SHIPPER</a:t>
            </a: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C7FF1EDE-C77F-7440-9E73-EC7087ED25B7}"/>
              </a:ext>
            </a:extLst>
          </p:cNvPr>
          <p:cNvSpPr txBox="1">
            <a:spLocks/>
          </p:cNvSpPr>
          <p:nvPr/>
        </p:nvSpPr>
        <p:spPr>
          <a:xfrm>
            <a:off x="4600330" y="2712567"/>
            <a:ext cx="2776492" cy="1443152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CALON SHIPPER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melakukan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presentasi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rencana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pemanfaatan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Pipa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Rechecking internal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terkait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rencana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CALON SHIPPER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thdp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RKAP/RJPP/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Rencana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Niaga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PERTAGAS 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7222441" y="1782256"/>
            <a:ext cx="2713127" cy="822069"/>
            <a:chOff x="5472811" y="2214057"/>
            <a:chExt cx="2713127" cy="822069"/>
          </a:xfrm>
        </p:grpSpPr>
        <p:sp>
          <p:nvSpPr>
            <p:cNvPr id="64" name="Chevron 63">
              <a:extLst>
                <a:ext uri="{FF2B5EF4-FFF2-40B4-BE49-F238E27FC236}">
                  <a16:creationId xmlns:a16="http://schemas.microsoft.com/office/drawing/2014/main" id="{9FCDEBBB-2D1A-CB4E-889A-5260025769E0}"/>
                </a:ext>
              </a:extLst>
            </p:cNvPr>
            <p:cNvSpPr/>
            <p:nvPr/>
          </p:nvSpPr>
          <p:spPr>
            <a:xfrm>
              <a:off x="5472811" y="2214057"/>
              <a:ext cx="2713127" cy="822069"/>
            </a:xfrm>
            <a:prstGeom prst="chevron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8B507D-AA26-344C-B022-80E27BD1BC5D}"/>
                </a:ext>
              </a:extLst>
            </p:cNvPr>
            <p:cNvSpPr txBox="1"/>
            <p:nvPr/>
          </p:nvSpPr>
          <p:spPr>
            <a:xfrm>
              <a:off x="6187353" y="2459149"/>
              <a:ext cx="1263487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NEGOSIASI</a:t>
              </a: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1C6365B7-31F6-984E-B9ED-32F21515AA98}"/>
              </a:ext>
            </a:extLst>
          </p:cNvPr>
          <p:cNvSpPr txBox="1">
            <a:spLocks/>
          </p:cNvSpPr>
          <p:nvPr/>
        </p:nvSpPr>
        <p:spPr>
          <a:xfrm>
            <a:off x="7376822" y="673390"/>
            <a:ext cx="2435653" cy="969496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17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PERTAGAS dan CALON SHIPPER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melakukan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negosiasi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komersial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untuk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pengangkutan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gas dan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dituangkan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GTA/OTA</a:t>
            </a:r>
          </a:p>
        </p:txBody>
      </p:sp>
      <p:sp>
        <p:nvSpPr>
          <p:cNvPr id="67" name="Subtitle 2">
            <a:extLst>
              <a:ext uri="{FF2B5EF4-FFF2-40B4-BE49-F238E27FC236}">
                <a16:creationId xmlns:a16="http://schemas.microsoft.com/office/drawing/2014/main" id="{1C6365B7-31F6-984E-B9ED-32F21515AA98}"/>
              </a:ext>
            </a:extLst>
          </p:cNvPr>
          <p:cNvSpPr txBox="1">
            <a:spLocks/>
          </p:cNvSpPr>
          <p:nvPr/>
        </p:nvSpPr>
        <p:spPr>
          <a:xfrm>
            <a:off x="9760035" y="2712567"/>
            <a:ext cx="2262003" cy="1200329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1750"/>
              </a:lnSpc>
            </a:pP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Setelah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mencapai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sepakat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PERTAGAS dan CALON SHIPPER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mendatangani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GTA/OTA dan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pengaliran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gas/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minyak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dapat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dilakukan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257044"/>
            <a:ext cx="4940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Pasal</a:t>
            </a:r>
            <a:r>
              <a:rPr lang="en-US" sz="1600" b="1" dirty="0"/>
              <a:t> </a:t>
            </a:r>
            <a:r>
              <a:rPr lang="en-US" sz="1600" b="1" dirty="0" err="1"/>
              <a:t>komersial</a:t>
            </a:r>
            <a:r>
              <a:rPr lang="en-US" sz="1600" b="1" dirty="0"/>
              <a:t> yang </a:t>
            </a:r>
            <a:r>
              <a:rPr lang="en-US" sz="1600" b="1" dirty="0" err="1"/>
              <a:t>dibahas</a:t>
            </a:r>
            <a:r>
              <a:rPr lang="en-US" sz="1600" b="1" dirty="0"/>
              <a:t> </a:t>
            </a:r>
            <a:r>
              <a:rPr lang="en-US" sz="1600" b="1" dirty="0" err="1"/>
              <a:t>pada</a:t>
            </a:r>
            <a:r>
              <a:rPr lang="en-US" sz="1600" b="1" dirty="0"/>
              <a:t> GTA/OTA </a:t>
            </a:r>
            <a:r>
              <a:rPr lang="en-US" sz="1600" b="1" dirty="0" err="1"/>
              <a:t>antara</a:t>
            </a:r>
            <a:r>
              <a:rPr lang="en-US" sz="1600" b="1" dirty="0"/>
              <a:t> lain: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82" y="4530222"/>
            <a:ext cx="52990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Sumber</a:t>
            </a:r>
            <a:r>
              <a:rPr lang="en-US" sz="16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Volume </a:t>
            </a:r>
            <a:r>
              <a:rPr lang="en-US" sz="1600" dirty="0" err="1"/>
              <a:t>harian</a:t>
            </a:r>
            <a:r>
              <a:rPr lang="en-US" sz="1600" dirty="0"/>
              <a:t> / Daily Reserved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Titik</a:t>
            </a:r>
            <a:r>
              <a:rPr lang="en-US" sz="1600" dirty="0"/>
              <a:t> </a:t>
            </a:r>
            <a:r>
              <a:rPr lang="en-US" sz="1600" dirty="0" err="1"/>
              <a:t>Terima</a:t>
            </a:r>
            <a:r>
              <a:rPr lang="en-US" sz="1600" dirty="0"/>
              <a:t> dan </a:t>
            </a:r>
            <a:r>
              <a:rPr lang="en-US" sz="1600" dirty="0" err="1"/>
              <a:t>Titik</a:t>
            </a:r>
            <a:r>
              <a:rPr lang="en-US" sz="1600" dirty="0"/>
              <a:t> </a:t>
            </a:r>
            <a:r>
              <a:rPr lang="en-US" sz="1600" dirty="0" err="1"/>
              <a:t>Serah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Gas </a:t>
            </a:r>
            <a:r>
              <a:rPr lang="en-US" sz="1600" dirty="0" err="1"/>
              <a:t>Spesifikasi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Access Arrangement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Tarif</a:t>
            </a:r>
            <a:r>
              <a:rPr lang="en-US" sz="1600" dirty="0"/>
              <a:t> Pengangkutan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Ship or Pay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Make Up Transport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Overrun Volume &amp;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Jaminan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r>
              <a:rPr lang="en-US" sz="1600" dirty="0"/>
              <a:t> &amp; </a:t>
            </a:r>
            <a:r>
              <a:rPr lang="en-US" sz="1600" dirty="0" err="1"/>
              <a:t>Mekanisme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5172958" y="4245454"/>
            <a:ext cx="70190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</a:rPr>
              <a:t>SHIP OR PAY (SOP)</a:t>
            </a:r>
          </a:p>
          <a:p>
            <a:r>
              <a:rPr lang="en-US" sz="1400" dirty="0" err="1">
                <a:ea typeface="Times New Roman" panose="02020603050405020304" pitchFamily="18" charset="0"/>
              </a:rPr>
              <a:t>Jumlah</a:t>
            </a:r>
            <a:r>
              <a:rPr lang="en-US" sz="1400" dirty="0">
                <a:ea typeface="Times New Roman" panose="02020603050405020304" pitchFamily="18" charset="0"/>
              </a:rPr>
              <a:t> minimum </a:t>
            </a:r>
            <a:r>
              <a:rPr lang="en-US" sz="1400" dirty="0" err="1">
                <a:ea typeface="Times New Roman" panose="02020603050405020304" pitchFamily="18" charset="0"/>
              </a:rPr>
              <a:t>pembayaran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atas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jasa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pengangkutan</a:t>
            </a:r>
            <a:r>
              <a:rPr lang="en-US" sz="1400" dirty="0">
                <a:ea typeface="Times New Roman" panose="02020603050405020304" pitchFamily="18" charset="0"/>
              </a:rPr>
              <a:t> yang </a:t>
            </a:r>
            <a:r>
              <a:rPr lang="en-US" sz="1400" dirty="0" err="1">
                <a:ea typeface="Times New Roman" panose="02020603050405020304" pitchFamily="18" charset="0"/>
              </a:rPr>
              <a:t>harus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dibayarkan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oleh</a:t>
            </a:r>
            <a:r>
              <a:rPr lang="en-US" sz="1400" dirty="0">
                <a:ea typeface="Times New Roman" panose="02020603050405020304" pitchFamily="18" charset="0"/>
              </a:rPr>
              <a:t> SHIPPER </a:t>
            </a:r>
            <a:r>
              <a:rPr lang="en-US" sz="1400" dirty="0" err="1">
                <a:ea typeface="Times New Roman" panose="02020603050405020304" pitchFamily="18" charset="0"/>
              </a:rPr>
              <a:t>kepada</a:t>
            </a:r>
            <a:r>
              <a:rPr lang="en-US" sz="1400" dirty="0">
                <a:ea typeface="Times New Roman" panose="02020603050405020304" pitchFamily="18" charset="0"/>
              </a:rPr>
              <a:t> TRANSPORTER </a:t>
            </a:r>
            <a:r>
              <a:rPr lang="en-US" sz="1400" dirty="0" err="1">
                <a:ea typeface="Times New Roman" panose="02020603050405020304" pitchFamily="18" charset="0"/>
              </a:rPr>
              <a:t>baik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diserahkan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atau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tidak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diserahkan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5172958" y="5027697"/>
            <a:ext cx="70190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</a:rPr>
              <a:t>MAKE UP TRANSPORT (MUT)</a:t>
            </a:r>
          </a:p>
          <a:p>
            <a:r>
              <a:rPr lang="en-US" sz="1400" dirty="0" err="1">
                <a:ea typeface="Times New Roman" panose="02020603050405020304" pitchFamily="18" charset="0"/>
              </a:rPr>
              <a:t>Jasa</a:t>
            </a:r>
            <a:r>
              <a:rPr lang="en-US" sz="1400" dirty="0">
                <a:ea typeface="Times New Roman" panose="02020603050405020304" pitchFamily="18" charset="0"/>
              </a:rPr>
              <a:t> Pengangkutan </a:t>
            </a:r>
            <a:r>
              <a:rPr lang="en-US" sz="1400" dirty="0" err="1">
                <a:ea typeface="Times New Roman" panose="02020603050405020304" pitchFamily="18" charset="0"/>
              </a:rPr>
              <a:t>pada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Sistem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Pipa</a:t>
            </a:r>
            <a:r>
              <a:rPr lang="en-US" sz="1400" dirty="0">
                <a:ea typeface="Times New Roman" panose="02020603050405020304" pitchFamily="18" charset="0"/>
              </a:rPr>
              <a:t> yang </a:t>
            </a:r>
            <a:r>
              <a:rPr lang="en-US" sz="1400" dirty="0" err="1">
                <a:ea typeface="Times New Roman" panose="02020603050405020304" pitchFamily="18" charset="0"/>
              </a:rPr>
              <a:t>sudah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dibayarkan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oleh</a:t>
            </a:r>
            <a:r>
              <a:rPr lang="en-US" sz="1400" dirty="0">
                <a:ea typeface="Times New Roman" panose="02020603050405020304" pitchFamily="18" charset="0"/>
              </a:rPr>
              <a:t> SHIPPER </a:t>
            </a:r>
            <a:r>
              <a:rPr lang="en-US" sz="1400" dirty="0" err="1">
                <a:ea typeface="Times New Roman" panose="02020603050405020304" pitchFamily="18" charset="0"/>
              </a:rPr>
              <a:t>namun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belum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dimanfaatkan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oleh</a:t>
            </a:r>
            <a:r>
              <a:rPr lang="en-US" sz="1400" dirty="0">
                <a:ea typeface="Times New Roman" panose="02020603050405020304" pitchFamily="18" charset="0"/>
              </a:rPr>
              <a:t> SHIPPER yang </a:t>
            </a:r>
            <a:r>
              <a:rPr lang="en-US" sz="1400" dirty="0" err="1">
                <a:ea typeface="Times New Roman" panose="02020603050405020304" pitchFamily="18" charset="0"/>
              </a:rPr>
              <a:t>timbul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akibat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terjadinya</a:t>
            </a:r>
            <a:r>
              <a:rPr lang="en-US" sz="1400" dirty="0">
                <a:ea typeface="Times New Roman" panose="02020603050405020304" pitchFamily="18" charset="0"/>
              </a:rPr>
              <a:t>  SHIP OR PAY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5172958" y="5809939"/>
            <a:ext cx="70190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</a:rPr>
              <a:t>OVER RUN VOLUME &amp; CHARGE (OVC)</a:t>
            </a:r>
          </a:p>
          <a:p>
            <a:r>
              <a:rPr lang="en-US" sz="1400" dirty="0"/>
              <a:t>Volume </a:t>
            </a:r>
            <a:r>
              <a:rPr lang="en-US" sz="1400" dirty="0" err="1"/>
              <a:t>pengangkutan</a:t>
            </a:r>
            <a:r>
              <a:rPr lang="en-US" sz="1400" dirty="0"/>
              <a:t> </a:t>
            </a:r>
            <a:r>
              <a:rPr lang="en-US" sz="1400" dirty="0" err="1"/>
              <a:t>diatas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DRC/Max DRC dan </a:t>
            </a:r>
            <a:r>
              <a:rPr lang="en-US" sz="1400" dirty="0" err="1"/>
              <a:t>dibayarkan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Tarif</a:t>
            </a:r>
            <a:r>
              <a:rPr lang="en-US" sz="1400" dirty="0"/>
              <a:t>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tinggi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Tarif</a:t>
            </a:r>
            <a:r>
              <a:rPr lang="en-US" sz="1400" dirty="0"/>
              <a:t> Pengangkutan yang </a:t>
            </a:r>
            <a:r>
              <a:rPr lang="en-US" sz="1400" dirty="0" err="1"/>
              <a:t>ada</a:t>
            </a:r>
            <a:endParaRPr lang="en-US" sz="1400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7DF8C0A-07E1-4FF3-2A74-614B33B0559C}"/>
              </a:ext>
            </a:extLst>
          </p:cNvPr>
          <p:cNvSpPr/>
          <p:nvPr/>
        </p:nvSpPr>
        <p:spPr>
          <a:xfrm flipH="1">
            <a:off x="3174" y="3176"/>
            <a:ext cx="1673226" cy="722690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B07A7FE0-D3DC-401B-F2DC-7EB99E355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55" y="54418"/>
            <a:ext cx="728124" cy="587281"/>
          </a:xfrm>
          <a:prstGeom prst="rect">
            <a:avLst/>
          </a:prstGeom>
        </p:spPr>
      </p:pic>
      <p:sp>
        <p:nvSpPr>
          <p:cNvPr id="19" name="Rectangle 9">
            <a:extLst>
              <a:ext uri="{FF2B5EF4-FFF2-40B4-BE49-F238E27FC236}">
                <a16:creationId xmlns:a16="http://schemas.microsoft.com/office/drawing/2014/main" id="{91054AC2-8DDA-B32F-1318-DDF4810C89A0}"/>
              </a:ext>
            </a:extLst>
          </p:cNvPr>
          <p:cNvSpPr/>
          <p:nvPr/>
        </p:nvSpPr>
        <p:spPr>
          <a:xfrm>
            <a:off x="9752840" y="-8162"/>
            <a:ext cx="2440748" cy="692559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B87B32-7F75-E20F-215D-16670DDB9B4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296" y="167502"/>
            <a:ext cx="1777338" cy="4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8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85800"/>
            <a:ext cx="12192000" cy="8128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6256000"/>
            </a:xfrm>
            <a:custGeom>
              <a:avLst/>
              <a:gdLst/>
              <a:ahLst/>
              <a:cxnLst/>
              <a:rect l="l" t="t" r="r" b="b"/>
              <a:pathLst>
                <a:path w="24384000" h="16256000">
                  <a:moveTo>
                    <a:pt x="0" y="0"/>
                  </a:moveTo>
                  <a:lnTo>
                    <a:pt x="24384000" y="0"/>
                  </a:lnTo>
                  <a:lnTo>
                    <a:pt x="24384000" y="16256000"/>
                  </a:lnTo>
                  <a:lnTo>
                    <a:pt x="0" y="162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 sz="1200"/>
            </a:p>
          </p:txBody>
        </p:sp>
      </p:grpSp>
      <p:sp>
        <p:nvSpPr>
          <p:cNvPr id="4" name="Freeform 4"/>
          <p:cNvSpPr/>
          <p:nvPr/>
        </p:nvSpPr>
        <p:spPr>
          <a:xfrm>
            <a:off x="-1208440" y="-886030"/>
            <a:ext cx="18121473" cy="13968633"/>
          </a:xfrm>
          <a:custGeom>
            <a:avLst/>
            <a:gdLst/>
            <a:ahLst/>
            <a:cxnLst/>
            <a:rect l="l" t="t" r="r" b="b"/>
            <a:pathLst>
              <a:path w="27182210" h="20952949">
                <a:moveTo>
                  <a:pt x="0" y="0"/>
                </a:moveTo>
                <a:lnTo>
                  <a:pt x="27182211" y="0"/>
                </a:lnTo>
                <a:lnTo>
                  <a:pt x="27182211" y="20952949"/>
                </a:lnTo>
                <a:lnTo>
                  <a:pt x="0" y="20952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5" name="Freeform 5"/>
          <p:cNvSpPr/>
          <p:nvPr/>
        </p:nvSpPr>
        <p:spPr>
          <a:xfrm>
            <a:off x="-33608" y="-12191"/>
            <a:ext cx="12225607" cy="7430908"/>
          </a:xfrm>
          <a:custGeom>
            <a:avLst/>
            <a:gdLst/>
            <a:ahLst/>
            <a:cxnLst/>
            <a:rect l="l" t="t" r="r" b="b"/>
            <a:pathLst>
              <a:path w="18338410" h="11146362">
                <a:moveTo>
                  <a:pt x="0" y="0"/>
                </a:moveTo>
                <a:lnTo>
                  <a:pt x="18338411" y="0"/>
                </a:lnTo>
                <a:lnTo>
                  <a:pt x="18338411" y="11146361"/>
                </a:lnTo>
                <a:lnTo>
                  <a:pt x="0" y="11146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1F354B-ADCC-D85E-7000-A9B6C571F9BC}"/>
              </a:ext>
            </a:extLst>
          </p:cNvPr>
          <p:cNvSpPr/>
          <p:nvPr/>
        </p:nvSpPr>
        <p:spPr>
          <a:xfrm>
            <a:off x="-22405" y="-8128"/>
            <a:ext cx="12214404" cy="719632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  <a:alpha val="90000"/>
                </a:schemeClr>
              </a:gs>
              <a:gs pos="100000">
                <a:schemeClr val="bg1">
                  <a:shade val="100000"/>
                  <a:satMod val="115000"/>
                  <a:alpha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/>
          </a:p>
        </p:txBody>
      </p:sp>
      <p:sp>
        <p:nvSpPr>
          <p:cNvPr id="6" name="Freeform 6"/>
          <p:cNvSpPr/>
          <p:nvPr/>
        </p:nvSpPr>
        <p:spPr>
          <a:xfrm>
            <a:off x="3468546" y="0"/>
            <a:ext cx="5254906" cy="722550"/>
          </a:xfrm>
          <a:custGeom>
            <a:avLst/>
            <a:gdLst/>
            <a:ahLst/>
            <a:cxnLst/>
            <a:rect l="l" t="t" r="r" b="b"/>
            <a:pathLst>
              <a:path w="7882359" h="1083825">
                <a:moveTo>
                  <a:pt x="0" y="0"/>
                </a:moveTo>
                <a:lnTo>
                  <a:pt x="7882359" y="0"/>
                </a:lnTo>
                <a:lnTo>
                  <a:pt x="7882359" y="1083825"/>
                </a:lnTo>
                <a:lnTo>
                  <a:pt x="0" y="1083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9" name="Freeform 9"/>
          <p:cNvSpPr/>
          <p:nvPr/>
        </p:nvSpPr>
        <p:spPr>
          <a:xfrm>
            <a:off x="9769246" y="-44214"/>
            <a:ext cx="2543117" cy="920514"/>
          </a:xfrm>
          <a:custGeom>
            <a:avLst/>
            <a:gdLst/>
            <a:ahLst/>
            <a:cxnLst/>
            <a:rect l="l" t="t" r="r" b="b"/>
            <a:pathLst>
              <a:path w="3814676" h="1380771">
                <a:moveTo>
                  <a:pt x="0" y="0"/>
                </a:moveTo>
                <a:lnTo>
                  <a:pt x="3814675" y="0"/>
                </a:lnTo>
                <a:lnTo>
                  <a:pt x="3814675" y="1380771"/>
                </a:lnTo>
                <a:lnTo>
                  <a:pt x="0" y="1380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10" name="Freeform 10"/>
          <p:cNvSpPr/>
          <p:nvPr/>
        </p:nvSpPr>
        <p:spPr>
          <a:xfrm rot="-1159504">
            <a:off x="-5054062" y="-7102263"/>
            <a:ext cx="9332002" cy="9075372"/>
          </a:xfrm>
          <a:custGeom>
            <a:avLst/>
            <a:gdLst/>
            <a:ahLst/>
            <a:cxnLst/>
            <a:rect l="l" t="t" r="r" b="b"/>
            <a:pathLst>
              <a:path w="13998003" h="13613058">
                <a:moveTo>
                  <a:pt x="0" y="0"/>
                </a:moveTo>
                <a:lnTo>
                  <a:pt x="13998003" y="0"/>
                </a:lnTo>
                <a:lnTo>
                  <a:pt x="13998003" y="13613058"/>
                </a:lnTo>
                <a:lnTo>
                  <a:pt x="0" y="13613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11" name="Freeform 11"/>
          <p:cNvSpPr/>
          <p:nvPr/>
        </p:nvSpPr>
        <p:spPr>
          <a:xfrm>
            <a:off x="-225864" y="-82190"/>
            <a:ext cx="2155171" cy="1212283"/>
          </a:xfrm>
          <a:custGeom>
            <a:avLst/>
            <a:gdLst/>
            <a:ahLst/>
            <a:cxnLst/>
            <a:rect l="l" t="t" r="r" b="b"/>
            <a:pathLst>
              <a:path w="3232756" h="1818425">
                <a:moveTo>
                  <a:pt x="0" y="0"/>
                </a:moveTo>
                <a:lnTo>
                  <a:pt x="3232756" y="0"/>
                </a:lnTo>
                <a:lnTo>
                  <a:pt x="3232756" y="1818425"/>
                </a:lnTo>
                <a:lnTo>
                  <a:pt x="0" y="18184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9DE47E-8F77-7D67-68ED-FD378F12C08A}"/>
              </a:ext>
            </a:extLst>
          </p:cNvPr>
          <p:cNvGrpSpPr/>
          <p:nvPr/>
        </p:nvGrpSpPr>
        <p:grpSpPr>
          <a:xfrm>
            <a:off x="128695" y="1577574"/>
            <a:ext cx="11979603" cy="5001026"/>
            <a:chOff x="132927" y="901304"/>
            <a:chExt cx="11979603" cy="500102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87B419-2E75-6EEB-1B2B-C89DF8808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576" t="31902" r="3091" b="5088"/>
            <a:stretch/>
          </p:blipFill>
          <p:spPr>
            <a:xfrm>
              <a:off x="132927" y="901304"/>
              <a:ext cx="11979603" cy="5001026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8198F49-6E17-216D-8E41-1067D5A509A7}"/>
                </a:ext>
              </a:extLst>
            </p:cNvPr>
            <p:cNvSpPr/>
            <p:nvPr/>
          </p:nvSpPr>
          <p:spPr>
            <a:xfrm>
              <a:off x="132927" y="4361856"/>
              <a:ext cx="1306406" cy="750384"/>
            </a:xfrm>
            <a:prstGeom prst="rect">
              <a:avLst/>
            </a:prstGeom>
            <a:solidFill>
              <a:srgbClr val="D0C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928FDC6-493B-C137-EA9C-17D9E565116B}"/>
              </a:ext>
            </a:extLst>
          </p:cNvPr>
          <p:cNvSpPr/>
          <p:nvPr/>
        </p:nvSpPr>
        <p:spPr>
          <a:xfrm>
            <a:off x="6643757" y="4942606"/>
            <a:ext cx="388730" cy="79513"/>
          </a:xfrm>
          <a:custGeom>
            <a:avLst/>
            <a:gdLst>
              <a:gd name="connsiteX0" fmla="*/ 583095 w 583095"/>
              <a:gd name="connsiteY0" fmla="*/ 119270 h 119270"/>
              <a:gd name="connsiteX1" fmla="*/ 437322 w 583095"/>
              <a:gd name="connsiteY1" fmla="*/ 92765 h 119270"/>
              <a:gd name="connsiteX2" fmla="*/ 331304 w 583095"/>
              <a:gd name="connsiteY2" fmla="*/ 92765 h 119270"/>
              <a:gd name="connsiteX3" fmla="*/ 79513 w 583095"/>
              <a:gd name="connsiteY3" fmla="*/ 0 h 119270"/>
              <a:gd name="connsiteX4" fmla="*/ 0 w 583095"/>
              <a:gd name="connsiteY4" fmla="*/ 0 h 1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095" h="119270">
                <a:moveTo>
                  <a:pt x="583095" y="119270"/>
                </a:moveTo>
                <a:lnTo>
                  <a:pt x="437322" y="92765"/>
                </a:lnTo>
                <a:lnTo>
                  <a:pt x="331304" y="92765"/>
                </a:lnTo>
                <a:lnTo>
                  <a:pt x="79513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6DECBB-E1AF-62F4-9F74-4414355EA5D2}"/>
              </a:ext>
            </a:extLst>
          </p:cNvPr>
          <p:cNvSpPr txBox="1"/>
          <p:nvPr/>
        </p:nvSpPr>
        <p:spPr>
          <a:xfrm>
            <a:off x="6337300" y="4696384"/>
            <a:ext cx="612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Batang</a:t>
            </a:r>
            <a:endParaRPr lang="en-ID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47C27A-D726-AFE7-6914-0C39CA2DFC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9865" y="4360548"/>
            <a:ext cx="668274" cy="21785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D14E207-51C8-7AED-E931-D4C6EBF100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197" b="90984" l="725" r="96860">
                        <a14:foregroundMark x1="25362" y1="11475" x2="25362" y2="11475"/>
                        <a14:foregroundMark x1="31159" y1="26230" x2="31159" y2="26230"/>
                        <a14:foregroundMark x1="13768" y1="49180" x2="13768" y2="49180"/>
                        <a14:foregroundMark x1="4589" y1="71311" x2="4589" y2="71311"/>
                        <a14:foregroundMark x1="725" y1="83607" x2="725" y2="83607"/>
                        <a14:foregroundMark x1="26570" y1="46721" x2="26570" y2="46721"/>
                        <a14:foregroundMark x1="26570" y1="46721" x2="26570" y2="46721"/>
                        <a14:foregroundMark x1="26570" y1="46721" x2="26570" y2="46721"/>
                        <a14:foregroundMark x1="29227" y1="40984" x2="20290" y2="54098"/>
                        <a14:foregroundMark x1="18357" y1="62295" x2="18357" y2="62295"/>
                        <a14:foregroundMark x1="17391" y1="62295" x2="17391" y2="62295"/>
                        <a14:foregroundMark x1="42029" y1="44262" x2="42029" y2="44262"/>
                        <a14:foregroundMark x1="42029" y1="44262" x2="39130" y2="52459"/>
                        <a14:foregroundMark x1="39130" y1="52459" x2="73913" y2="46721"/>
                        <a14:foregroundMark x1="73913" y1="46721" x2="97101" y2="50000"/>
                        <a14:foregroundMark x1="90821" y1="90984" x2="39372" y2="89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0964" y="3821010"/>
            <a:ext cx="977792" cy="28963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E47A1E40-98EC-536A-12E5-BE4C49E39CBA}"/>
              </a:ext>
            </a:extLst>
          </p:cNvPr>
          <p:cNvGrpSpPr/>
          <p:nvPr/>
        </p:nvGrpSpPr>
        <p:grpSpPr>
          <a:xfrm>
            <a:off x="3732229" y="4651298"/>
            <a:ext cx="1597387" cy="529654"/>
            <a:chOff x="4616327" y="3355549"/>
            <a:chExt cx="1597387" cy="529653"/>
          </a:xfrm>
          <a:solidFill>
            <a:srgbClr val="F8F8F8">
              <a:alpha val="60000"/>
            </a:srgbClr>
          </a:solidFill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EC06AB5-CB0A-65C5-4705-D8F975DA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6327" y="3355549"/>
              <a:ext cx="1378069" cy="347640"/>
            </a:xfrm>
            <a:prstGeom prst="rect">
              <a:avLst/>
            </a:prstGeom>
            <a:grpFill/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737C00B-CEF2-DFB0-006D-D7BBF9192D75}"/>
                </a:ext>
              </a:extLst>
            </p:cNvPr>
            <p:cNvSpPr txBox="1"/>
            <p:nvPr/>
          </p:nvSpPr>
          <p:spPr>
            <a:xfrm>
              <a:off x="4918314" y="3587749"/>
              <a:ext cx="1295400" cy="29745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46">
                <a:defRPr/>
              </a:pPr>
              <a:r>
                <a:rPr lang="en-US" sz="1333" b="1" dirty="0">
                  <a:solidFill>
                    <a:srgbClr val="0070C0"/>
                  </a:solidFill>
                  <a:latin typeface="Calibri" panose="020F0502020204030204"/>
                </a:rPr>
                <a:t>West Java Area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7D2F62-0F77-2061-6A03-DBC79C1CB747}"/>
              </a:ext>
            </a:extLst>
          </p:cNvPr>
          <p:cNvGrpSpPr/>
          <p:nvPr/>
        </p:nvGrpSpPr>
        <p:grpSpPr>
          <a:xfrm>
            <a:off x="2147292" y="2043644"/>
            <a:ext cx="1891829" cy="703638"/>
            <a:chOff x="2203327" y="1343417"/>
            <a:chExt cx="1891828" cy="70363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9599E0F-8E40-4462-6681-1FC55F620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3327" y="1343417"/>
              <a:ext cx="1378069" cy="3476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CAE419-EB67-745E-D33B-A06117887EAB}"/>
                </a:ext>
              </a:extLst>
            </p:cNvPr>
            <p:cNvSpPr txBox="1"/>
            <p:nvPr/>
          </p:nvSpPr>
          <p:spPr>
            <a:xfrm>
              <a:off x="2466507" y="1544482"/>
              <a:ext cx="1628648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46">
                <a:defRPr/>
              </a:pPr>
              <a:r>
                <a:rPr lang="en-US" sz="1333" b="1" dirty="0">
                  <a:solidFill>
                    <a:srgbClr val="0070C0"/>
                  </a:solidFill>
                  <a:latin typeface="Calibri" panose="020F0502020204030204"/>
                </a:rPr>
                <a:t>South Sumatera Area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9DCF269-289E-BA9F-51EA-B283B6122CD2}"/>
              </a:ext>
            </a:extLst>
          </p:cNvPr>
          <p:cNvSpPr txBox="1"/>
          <p:nvPr/>
        </p:nvSpPr>
        <p:spPr>
          <a:xfrm>
            <a:off x="5454135" y="4042764"/>
            <a:ext cx="121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>
              <a:defRPr/>
            </a:pPr>
            <a:r>
              <a:rPr lang="en-US" sz="1400" b="1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Cisem-2 </a:t>
            </a:r>
            <a:r>
              <a:rPr lang="en-US" sz="1400" b="1" i="1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Batang - KHT</a:t>
            </a:r>
            <a:endParaRPr lang="en-US" sz="2000" b="1" i="1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E8D684C-C56A-17B0-EAD9-7FEC67A805FD}"/>
              </a:ext>
            </a:extLst>
          </p:cNvPr>
          <p:cNvSpPr/>
          <p:nvPr/>
        </p:nvSpPr>
        <p:spPr>
          <a:xfrm>
            <a:off x="7534648" y="5255086"/>
            <a:ext cx="428998" cy="21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JTB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9423940-4384-4C6A-1AE9-C29FB2A013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2593" y1="31757" x2="22593" y2="31757"/>
                        <a14:foregroundMark x1="21852" y1="25676" x2="21852" y2="25676"/>
                        <a14:backgroundMark x1="50741" y1="44595" x2="50741" y2="44595"/>
                        <a14:backgroundMark x1="61481" y1="45270" x2="61481" y2="45270"/>
                        <a14:backgroundMark x1="74074" y1="44595" x2="74074" y2="44595"/>
                        <a14:backgroundMark x1="79259" y1="41892" x2="79259" y2="41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6210" y="3392856"/>
            <a:ext cx="1033307" cy="566405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8277B5E-8CD7-6FF3-5EB3-80910690DA1F}"/>
              </a:ext>
            </a:extLst>
          </p:cNvPr>
          <p:cNvCxnSpPr>
            <a:cxnSpLocks/>
          </p:cNvCxnSpPr>
          <p:nvPr/>
        </p:nvCxnSpPr>
        <p:spPr>
          <a:xfrm>
            <a:off x="4191558" y="3837257"/>
            <a:ext cx="6941" cy="3894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28BB123-2210-A62B-B106-5C9D69E4CD0D}"/>
              </a:ext>
            </a:extLst>
          </p:cNvPr>
          <p:cNvSpPr/>
          <p:nvPr/>
        </p:nvSpPr>
        <p:spPr>
          <a:xfrm>
            <a:off x="5604874" y="5007762"/>
            <a:ext cx="102721" cy="431869"/>
          </a:xfrm>
          <a:custGeom>
            <a:avLst/>
            <a:gdLst>
              <a:gd name="connsiteX0" fmla="*/ 139790 w 154081"/>
              <a:gd name="connsiteY0" fmla="*/ 0 h 647803"/>
              <a:gd name="connsiteX1" fmla="*/ 139790 w 154081"/>
              <a:gd name="connsiteY1" fmla="*/ 152400 h 647803"/>
              <a:gd name="connsiteX2" fmla="*/ 101690 w 154081"/>
              <a:gd name="connsiteY2" fmla="*/ 190500 h 647803"/>
              <a:gd name="connsiteX3" fmla="*/ 25490 w 154081"/>
              <a:gd name="connsiteY3" fmla="*/ 266700 h 647803"/>
              <a:gd name="connsiteX4" fmla="*/ 90 w 154081"/>
              <a:gd name="connsiteY4" fmla="*/ 355600 h 647803"/>
              <a:gd name="connsiteX5" fmla="*/ 63590 w 154081"/>
              <a:gd name="connsiteY5" fmla="*/ 584200 h 647803"/>
              <a:gd name="connsiteX6" fmla="*/ 101690 w 154081"/>
              <a:gd name="connsiteY6" fmla="*/ 609600 h 647803"/>
              <a:gd name="connsiteX7" fmla="*/ 127090 w 154081"/>
              <a:gd name="connsiteY7" fmla="*/ 647700 h 64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081" h="647803">
                <a:moveTo>
                  <a:pt x="139790" y="0"/>
                </a:moveTo>
                <a:cubicBezTo>
                  <a:pt x="151545" y="58775"/>
                  <a:pt x="164994" y="89389"/>
                  <a:pt x="139790" y="152400"/>
                </a:cubicBezTo>
                <a:cubicBezTo>
                  <a:pt x="133120" y="169076"/>
                  <a:pt x="112129" y="175885"/>
                  <a:pt x="101690" y="190500"/>
                </a:cubicBezTo>
                <a:cubicBezTo>
                  <a:pt x="45246" y="269522"/>
                  <a:pt x="115801" y="221544"/>
                  <a:pt x="25490" y="266700"/>
                </a:cubicBezTo>
                <a:cubicBezTo>
                  <a:pt x="17023" y="296333"/>
                  <a:pt x="-1449" y="324819"/>
                  <a:pt x="90" y="355600"/>
                </a:cubicBezTo>
                <a:cubicBezTo>
                  <a:pt x="112" y="356042"/>
                  <a:pt x="34653" y="543688"/>
                  <a:pt x="63590" y="584200"/>
                </a:cubicBezTo>
                <a:cubicBezTo>
                  <a:pt x="72462" y="596620"/>
                  <a:pt x="88990" y="601133"/>
                  <a:pt x="101690" y="609600"/>
                </a:cubicBezTo>
                <a:cubicBezTo>
                  <a:pt x="115729" y="651716"/>
                  <a:pt x="101003" y="647700"/>
                  <a:pt x="127090" y="647700"/>
                </a:cubicBezTo>
              </a:path>
            </a:pathLst>
          </a:custGeom>
          <a:ln w="5715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5AB3370-9B10-9D94-9FCC-E4F3118C3386}"/>
              </a:ext>
            </a:extLst>
          </p:cNvPr>
          <p:cNvSpPr txBox="1"/>
          <p:nvPr/>
        </p:nvSpPr>
        <p:spPr>
          <a:xfrm>
            <a:off x="4231644" y="3864422"/>
            <a:ext cx="878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FSRU NR</a:t>
            </a:r>
          </a:p>
        </p:txBody>
      </p:sp>
      <p:pic>
        <p:nvPicPr>
          <p:cNvPr id="65" name="Picture 2" descr="Hydrogen Compressor - Pure Energy Centre">
            <a:extLst>
              <a:ext uri="{FF2B5EF4-FFF2-40B4-BE49-F238E27FC236}">
                <a16:creationId xmlns:a16="http://schemas.microsoft.com/office/drawing/2014/main" id="{4CC92824-333D-3575-E9AD-EAE7020B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739" y="5483565"/>
            <a:ext cx="409711" cy="28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66638AE-3EA0-339B-1446-6F4A484AA3AE}"/>
              </a:ext>
            </a:extLst>
          </p:cNvPr>
          <p:cNvSpPr txBox="1"/>
          <p:nvPr/>
        </p:nvSpPr>
        <p:spPr>
          <a:xfrm>
            <a:off x="5272529" y="5860035"/>
            <a:ext cx="97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RU IV </a:t>
            </a:r>
            <a:r>
              <a:rPr lang="en-US" sz="1200" b="1" dirty="0" err="1"/>
              <a:t>Cilacap</a:t>
            </a:r>
            <a:endParaRPr lang="en-US" sz="12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68A5B03-7668-8134-1679-018A44DB630A}"/>
              </a:ext>
            </a:extLst>
          </p:cNvPr>
          <p:cNvGrpSpPr/>
          <p:nvPr/>
        </p:nvGrpSpPr>
        <p:grpSpPr>
          <a:xfrm>
            <a:off x="7837781" y="5437848"/>
            <a:ext cx="1597387" cy="529654"/>
            <a:chOff x="4616327" y="3355549"/>
            <a:chExt cx="1597387" cy="529653"/>
          </a:xfrm>
          <a:solidFill>
            <a:srgbClr val="F8F8F8">
              <a:alpha val="60000"/>
            </a:srgbClr>
          </a:solidFill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6852CE7-B8BF-1CD2-B9D8-75566FEA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6327" y="3355549"/>
              <a:ext cx="1378069" cy="347640"/>
            </a:xfrm>
            <a:prstGeom prst="rect">
              <a:avLst/>
            </a:prstGeom>
            <a:grpFill/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54739E-97E7-63A6-CF7C-0FAC26BBBF3E}"/>
                </a:ext>
              </a:extLst>
            </p:cNvPr>
            <p:cNvSpPr txBox="1"/>
            <p:nvPr/>
          </p:nvSpPr>
          <p:spPr>
            <a:xfrm>
              <a:off x="4918314" y="3587749"/>
              <a:ext cx="1295400" cy="29745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46">
                <a:defRPr/>
              </a:pPr>
              <a:r>
                <a:rPr lang="en-US" sz="1333" b="1" dirty="0">
                  <a:solidFill>
                    <a:srgbClr val="0070C0"/>
                  </a:solidFill>
                  <a:latin typeface="Calibri" panose="020F0502020204030204"/>
                </a:rPr>
                <a:t>East Java Area</a:t>
              </a:r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EA2490D-3332-2926-F1F2-E6594677856D}"/>
              </a:ext>
            </a:extLst>
          </p:cNvPr>
          <p:cNvSpPr/>
          <p:nvPr/>
        </p:nvSpPr>
        <p:spPr>
          <a:xfrm>
            <a:off x="5440834" y="4686064"/>
            <a:ext cx="896466" cy="336055"/>
          </a:xfrm>
          <a:custGeom>
            <a:avLst/>
            <a:gdLst>
              <a:gd name="connsiteX0" fmla="*/ 1794933 w 1794933"/>
              <a:gd name="connsiteY0" fmla="*/ 432104 h 432104"/>
              <a:gd name="connsiteX1" fmla="*/ 1270000 w 1794933"/>
              <a:gd name="connsiteY1" fmla="*/ 423637 h 432104"/>
              <a:gd name="connsiteX2" fmla="*/ 1151467 w 1794933"/>
              <a:gd name="connsiteY2" fmla="*/ 415171 h 432104"/>
              <a:gd name="connsiteX3" fmla="*/ 1016000 w 1794933"/>
              <a:gd name="connsiteY3" fmla="*/ 406704 h 432104"/>
              <a:gd name="connsiteX4" fmla="*/ 821267 w 1794933"/>
              <a:gd name="connsiteY4" fmla="*/ 389771 h 432104"/>
              <a:gd name="connsiteX5" fmla="*/ 719667 w 1794933"/>
              <a:gd name="connsiteY5" fmla="*/ 381304 h 432104"/>
              <a:gd name="connsiteX6" fmla="*/ 651933 w 1794933"/>
              <a:gd name="connsiteY6" fmla="*/ 372837 h 432104"/>
              <a:gd name="connsiteX7" fmla="*/ 457200 w 1794933"/>
              <a:gd name="connsiteY7" fmla="*/ 364371 h 432104"/>
              <a:gd name="connsiteX8" fmla="*/ 372533 w 1794933"/>
              <a:gd name="connsiteY8" fmla="*/ 347437 h 432104"/>
              <a:gd name="connsiteX9" fmla="*/ 304800 w 1794933"/>
              <a:gd name="connsiteY9" fmla="*/ 330504 h 432104"/>
              <a:gd name="connsiteX10" fmla="*/ 279400 w 1794933"/>
              <a:gd name="connsiteY10" fmla="*/ 313571 h 432104"/>
              <a:gd name="connsiteX11" fmla="*/ 228600 w 1794933"/>
              <a:gd name="connsiteY11" fmla="*/ 271237 h 432104"/>
              <a:gd name="connsiteX12" fmla="*/ 186267 w 1794933"/>
              <a:gd name="connsiteY12" fmla="*/ 195037 h 432104"/>
              <a:gd name="connsiteX13" fmla="*/ 169333 w 1794933"/>
              <a:gd name="connsiteY13" fmla="*/ 135771 h 432104"/>
              <a:gd name="connsiteX14" fmla="*/ 118533 w 1794933"/>
              <a:gd name="connsiteY14" fmla="*/ 76504 h 432104"/>
              <a:gd name="connsiteX15" fmla="*/ 84667 w 1794933"/>
              <a:gd name="connsiteY15" fmla="*/ 68037 h 432104"/>
              <a:gd name="connsiteX16" fmla="*/ 50800 w 1794933"/>
              <a:gd name="connsiteY16" fmla="*/ 42637 h 432104"/>
              <a:gd name="connsiteX17" fmla="*/ 8467 w 1794933"/>
              <a:gd name="connsiteY17" fmla="*/ 304 h 432104"/>
              <a:gd name="connsiteX18" fmla="*/ 0 w 1794933"/>
              <a:gd name="connsiteY18" fmla="*/ 304 h 43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94933" h="432104">
                <a:moveTo>
                  <a:pt x="1794933" y="432104"/>
                </a:moveTo>
                <a:lnTo>
                  <a:pt x="1270000" y="423637"/>
                </a:lnTo>
                <a:cubicBezTo>
                  <a:pt x="1230402" y="422595"/>
                  <a:pt x="1190991" y="417806"/>
                  <a:pt x="1151467" y="415171"/>
                </a:cubicBezTo>
                <a:lnTo>
                  <a:pt x="1016000" y="406704"/>
                </a:lnTo>
                <a:cubicBezTo>
                  <a:pt x="951036" y="401707"/>
                  <a:pt x="886185" y="395335"/>
                  <a:pt x="821267" y="389771"/>
                </a:cubicBezTo>
                <a:cubicBezTo>
                  <a:pt x="787407" y="386869"/>
                  <a:pt x="753389" y="385519"/>
                  <a:pt x="719667" y="381304"/>
                </a:cubicBezTo>
                <a:cubicBezTo>
                  <a:pt x="697089" y="378482"/>
                  <a:pt x="674640" y="374302"/>
                  <a:pt x="651933" y="372837"/>
                </a:cubicBezTo>
                <a:cubicBezTo>
                  <a:pt x="587095" y="368654"/>
                  <a:pt x="522111" y="367193"/>
                  <a:pt x="457200" y="364371"/>
                </a:cubicBezTo>
                <a:cubicBezTo>
                  <a:pt x="350410" y="337673"/>
                  <a:pt x="517822" y="378571"/>
                  <a:pt x="372533" y="347437"/>
                </a:cubicBezTo>
                <a:cubicBezTo>
                  <a:pt x="349777" y="342561"/>
                  <a:pt x="304800" y="330504"/>
                  <a:pt x="304800" y="330504"/>
                </a:cubicBezTo>
                <a:cubicBezTo>
                  <a:pt x="296333" y="324860"/>
                  <a:pt x="287217" y="320085"/>
                  <a:pt x="279400" y="313571"/>
                </a:cubicBezTo>
                <a:cubicBezTo>
                  <a:pt x="214202" y="259239"/>
                  <a:pt x="291670" y="313285"/>
                  <a:pt x="228600" y="271237"/>
                </a:cubicBezTo>
                <a:cubicBezTo>
                  <a:pt x="205185" y="200996"/>
                  <a:pt x="244493" y="311489"/>
                  <a:pt x="186267" y="195037"/>
                </a:cubicBezTo>
                <a:cubicBezTo>
                  <a:pt x="169771" y="162045"/>
                  <a:pt x="185978" y="164899"/>
                  <a:pt x="169333" y="135771"/>
                </a:cubicBezTo>
                <a:cubicBezTo>
                  <a:pt x="163429" y="125440"/>
                  <a:pt x="131272" y="83784"/>
                  <a:pt x="118533" y="76504"/>
                </a:cubicBezTo>
                <a:cubicBezTo>
                  <a:pt x="108430" y="70731"/>
                  <a:pt x="95956" y="70859"/>
                  <a:pt x="84667" y="68037"/>
                </a:cubicBezTo>
                <a:cubicBezTo>
                  <a:pt x="73378" y="59570"/>
                  <a:pt x="59984" y="53351"/>
                  <a:pt x="50800" y="42637"/>
                </a:cubicBezTo>
                <a:cubicBezTo>
                  <a:pt x="15658" y="1639"/>
                  <a:pt x="55894" y="12161"/>
                  <a:pt x="8467" y="304"/>
                </a:cubicBezTo>
                <a:cubicBezTo>
                  <a:pt x="5729" y="-381"/>
                  <a:pt x="2822" y="304"/>
                  <a:pt x="0" y="30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FFD1E30-F559-FA21-152B-1648F63451B4}"/>
              </a:ext>
            </a:extLst>
          </p:cNvPr>
          <p:cNvSpPr/>
          <p:nvPr/>
        </p:nvSpPr>
        <p:spPr>
          <a:xfrm flipV="1">
            <a:off x="6354793" y="4942606"/>
            <a:ext cx="313044" cy="90661"/>
          </a:xfrm>
          <a:custGeom>
            <a:avLst/>
            <a:gdLst>
              <a:gd name="connsiteX0" fmla="*/ 1794933 w 1794933"/>
              <a:gd name="connsiteY0" fmla="*/ 432104 h 432104"/>
              <a:gd name="connsiteX1" fmla="*/ 1270000 w 1794933"/>
              <a:gd name="connsiteY1" fmla="*/ 423637 h 432104"/>
              <a:gd name="connsiteX2" fmla="*/ 1151467 w 1794933"/>
              <a:gd name="connsiteY2" fmla="*/ 415171 h 432104"/>
              <a:gd name="connsiteX3" fmla="*/ 1016000 w 1794933"/>
              <a:gd name="connsiteY3" fmla="*/ 406704 h 432104"/>
              <a:gd name="connsiteX4" fmla="*/ 821267 w 1794933"/>
              <a:gd name="connsiteY4" fmla="*/ 389771 h 432104"/>
              <a:gd name="connsiteX5" fmla="*/ 719667 w 1794933"/>
              <a:gd name="connsiteY5" fmla="*/ 381304 h 432104"/>
              <a:gd name="connsiteX6" fmla="*/ 651933 w 1794933"/>
              <a:gd name="connsiteY6" fmla="*/ 372837 h 432104"/>
              <a:gd name="connsiteX7" fmla="*/ 457200 w 1794933"/>
              <a:gd name="connsiteY7" fmla="*/ 364371 h 432104"/>
              <a:gd name="connsiteX8" fmla="*/ 372533 w 1794933"/>
              <a:gd name="connsiteY8" fmla="*/ 347437 h 432104"/>
              <a:gd name="connsiteX9" fmla="*/ 304800 w 1794933"/>
              <a:gd name="connsiteY9" fmla="*/ 330504 h 432104"/>
              <a:gd name="connsiteX10" fmla="*/ 279400 w 1794933"/>
              <a:gd name="connsiteY10" fmla="*/ 313571 h 432104"/>
              <a:gd name="connsiteX11" fmla="*/ 228600 w 1794933"/>
              <a:gd name="connsiteY11" fmla="*/ 271237 h 432104"/>
              <a:gd name="connsiteX12" fmla="*/ 186267 w 1794933"/>
              <a:gd name="connsiteY12" fmla="*/ 195037 h 432104"/>
              <a:gd name="connsiteX13" fmla="*/ 169333 w 1794933"/>
              <a:gd name="connsiteY13" fmla="*/ 135771 h 432104"/>
              <a:gd name="connsiteX14" fmla="*/ 118533 w 1794933"/>
              <a:gd name="connsiteY14" fmla="*/ 76504 h 432104"/>
              <a:gd name="connsiteX15" fmla="*/ 84667 w 1794933"/>
              <a:gd name="connsiteY15" fmla="*/ 68037 h 432104"/>
              <a:gd name="connsiteX16" fmla="*/ 50800 w 1794933"/>
              <a:gd name="connsiteY16" fmla="*/ 42637 h 432104"/>
              <a:gd name="connsiteX17" fmla="*/ 8467 w 1794933"/>
              <a:gd name="connsiteY17" fmla="*/ 304 h 432104"/>
              <a:gd name="connsiteX18" fmla="*/ 0 w 1794933"/>
              <a:gd name="connsiteY18" fmla="*/ 304 h 43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94933" h="432104">
                <a:moveTo>
                  <a:pt x="1794933" y="432104"/>
                </a:moveTo>
                <a:lnTo>
                  <a:pt x="1270000" y="423637"/>
                </a:lnTo>
                <a:cubicBezTo>
                  <a:pt x="1230402" y="422595"/>
                  <a:pt x="1190991" y="417806"/>
                  <a:pt x="1151467" y="415171"/>
                </a:cubicBezTo>
                <a:lnTo>
                  <a:pt x="1016000" y="406704"/>
                </a:lnTo>
                <a:cubicBezTo>
                  <a:pt x="951036" y="401707"/>
                  <a:pt x="886185" y="395335"/>
                  <a:pt x="821267" y="389771"/>
                </a:cubicBezTo>
                <a:cubicBezTo>
                  <a:pt x="787407" y="386869"/>
                  <a:pt x="753389" y="385519"/>
                  <a:pt x="719667" y="381304"/>
                </a:cubicBezTo>
                <a:cubicBezTo>
                  <a:pt x="697089" y="378482"/>
                  <a:pt x="674640" y="374302"/>
                  <a:pt x="651933" y="372837"/>
                </a:cubicBezTo>
                <a:cubicBezTo>
                  <a:pt x="587095" y="368654"/>
                  <a:pt x="522111" y="367193"/>
                  <a:pt x="457200" y="364371"/>
                </a:cubicBezTo>
                <a:cubicBezTo>
                  <a:pt x="350410" y="337673"/>
                  <a:pt x="517822" y="378571"/>
                  <a:pt x="372533" y="347437"/>
                </a:cubicBezTo>
                <a:cubicBezTo>
                  <a:pt x="349777" y="342561"/>
                  <a:pt x="304800" y="330504"/>
                  <a:pt x="304800" y="330504"/>
                </a:cubicBezTo>
                <a:cubicBezTo>
                  <a:pt x="296333" y="324860"/>
                  <a:pt x="287217" y="320085"/>
                  <a:pt x="279400" y="313571"/>
                </a:cubicBezTo>
                <a:cubicBezTo>
                  <a:pt x="214202" y="259239"/>
                  <a:pt x="291670" y="313285"/>
                  <a:pt x="228600" y="271237"/>
                </a:cubicBezTo>
                <a:cubicBezTo>
                  <a:pt x="205185" y="200996"/>
                  <a:pt x="244493" y="311489"/>
                  <a:pt x="186267" y="195037"/>
                </a:cubicBezTo>
                <a:cubicBezTo>
                  <a:pt x="169771" y="162045"/>
                  <a:pt x="185978" y="164899"/>
                  <a:pt x="169333" y="135771"/>
                </a:cubicBezTo>
                <a:cubicBezTo>
                  <a:pt x="163429" y="125440"/>
                  <a:pt x="131272" y="83784"/>
                  <a:pt x="118533" y="76504"/>
                </a:cubicBezTo>
                <a:cubicBezTo>
                  <a:pt x="108430" y="70731"/>
                  <a:pt x="95956" y="70859"/>
                  <a:pt x="84667" y="68037"/>
                </a:cubicBezTo>
                <a:cubicBezTo>
                  <a:pt x="73378" y="59570"/>
                  <a:pt x="59984" y="53351"/>
                  <a:pt x="50800" y="42637"/>
                </a:cubicBezTo>
                <a:cubicBezTo>
                  <a:pt x="15658" y="1639"/>
                  <a:pt x="55894" y="12161"/>
                  <a:pt x="8467" y="304"/>
                </a:cubicBezTo>
                <a:cubicBezTo>
                  <a:pt x="5729" y="-381"/>
                  <a:pt x="2822" y="304"/>
                  <a:pt x="0" y="304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0557577-1B4C-92B7-6539-F72412B156BC}"/>
              </a:ext>
            </a:extLst>
          </p:cNvPr>
          <p:cNvSpPr/>
          <p:nvPr/>
        </p:nvSpPr>
        <p:spPr>
          <a:xfrm>
            <a:off x="6523269" y="4519708"/>
            <a:ext cx="240976" cy="2280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en-US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6055719-874C-F0E9-EBB5-C2F35145C355}"/>
              </a:ext>
            </a:extLst>
          </p:cNvPr>
          <p:cNvSpPr/>
          <p:nvPr/>
        </p:nvSpPr>
        <p:spPr>
          <a:xfrm>
            <a:off x="5865839" y="4582358"/>
            <a:ext cx="240976" cy="2280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85E50D-90E1-03F6-FC20-C795AA6D31C6}"/>
              </a:ext>
            </a:extLst>
          </p:cNvPr>
          <p:cNvSpPr txBox="1"/>
          <p:nvPr/>
        </p:nvSpPr>
        <p:spPr>
          <a:xfrm>
            <a:off x="6548736" y="4042764"/>
            <a:ext cx="1591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>
              <a:defRPr/>
            </a:pPr>
            <a:r>
              <a:rPr lang="en-US" sz="1400" b="1" dirty="0">
                <a:solidFill>
                  <a:srgbClr val="00B050"/>
                </a:solidFill>
                <a:latin typeface="Calibri" panose="020F0502020204030204"/>
              </a:rPr>
              <a:t>Cisem-1 </a:t>
            </a:r>
          </a:p>
          <a:p>
            <a:pPr defTabSz="914446">
              <a:defRPr/>
            </a:pPr>
            <a:r>
              <a:rPr lang="en-US" sz="1400" b="1" i="1" dirty="0">
                <a:solidFill>
                  <a:srgbClr val="00B050"/>
                </a:solidFill>
                <a:latin typeface="Calibri" panose="020F0502020204030204"/>
              </a:rPr>
              <a:t>Semarang - Batang</a:t>
            </a:r>
            <a:endParaRPr lang="en-US" sz="2000" b="1" i="1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63069C-1EE7-B26C-C235-419703E02DDE}"/>
              </a:ext>
            </a:extLst>
          </p:cNvPr>
          <p:cNvSpPr/>
          <p:nvPr/>
        </p:nvSpPr>
        <p:spPr>
          <a:xfrm>
            <a:off x="6320897" y="1063962"/>
            <a:ext cx="5006233" cy="2367704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23"/>
            <a:endParaRPr lang="en-US" sz="1267" dirty="0">
              <a:solidFill>
                <a:prstClr val="black"/>
              </a:solidFill>
              <a:latin typeface="Aptos" panose="020B0004020202020204" pitchFamily="34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6" name="TextBox 8">
            <a:extLst>
              <a:ext uri="{FF2B5EF4-FFF2-40B4-BE49-F238E27FC236}">
                <a16:creationId xmlns:a16="http://schemas.microsoft.com/office/drawing/2014/main" id="{F16409F5-7C08-2A24-3758-715DC732AEE6}"/>
              </a:ext>
            </a:extLst>
          </p:cNvPr>
          <p:cNvSpPr txBox="1"/>
          <p:nvPr/>
        </p:nvSpPr>
        <p:spPr>
          <a:xfrm>
            <a:off x="4191558" y="137909"/>
            <a:ext cx="3808881" cy="49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1600" dirty="0">
                <a:solidFill>
                  <a:srgbClr val="FFFFFF"/>
                </a:solidFill>
                <a:latin typeface="Montserrat Bold"/>
              </a:rPr>
              <a:t>SKEMA PIPA EJGP DAN PENGEMBANGANNYA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27A37A81-6836-B407-6667-A3DB292828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4524300"/>
                  </p:ext>
                </p:extLst>
              </p:nvPr>
            </p:nvGraphicFramePr>
            <p:xfrm>
              <a:off x="6320898" y="1075745"/>
              <a:ext cx="5006232" cy="2340136"/>
            </p:xfrm>
            <a:graphic>
              <a:graphicData uri="http://schemas.microsoft.com/office/powerpoint/2016/slidezoom">
                <pslz:sldZm>
                  <pslz:sldZmObj sldId="2147377952" cId="741742242">
                    <pslz:zmPr id="{5C376B6E-B7C6-4193-9271-1EC825AE9BF4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06232" cy="2340136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27A37A81-6836-B407-6667-A3DB29282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20898" y="1075745"/>
                <a:ext cx="5006232" cy="234013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7874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9DB4ED-A25B-A88B-8731-E6F8EB9E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6F0B2FEC-AAB5-C4D3-2907-9D2AB17C2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6F0B2FEC-AAB5-C4D3-2907-9D2AB17C2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Freeform 61">
            <a:extLst>
              <a:ext uri="{FF2B5EF4-FFF2-40B4-BE49-F238E27FC236}">
                <a16:creationId xmlns:a16="http://schemas.microsoft.com/office/drawing/2014/main" id="{54C5877A-57C8-8AF2-7860-B3448F39C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64" y="177881"/>
            <a:ext cx="597878" cy="523758"/>
          </a:xfrm>
          <a:custGeom>
            <a:avLst/>
            <a:gdLst>
              <a:gd name="connsiteX0" fmla="*/ 127572 w 627251"/>
              <a:gd name="connsiteY0" fmla="*/ 498293 h 549490"/>
              <a:gd name="connsiteX1" fmla="*/ 134773 w 627251"/>
              <a:gd name="connsiteY1" fmla="*/ 506269 h 549490"/>
              <a:gd name="connsiteX2" fmla="*/ 127572 w 627251"/>
              <a:gd name="connsiteY2" fmla="*/ 514910 h 549490"/>
              <a:gd name="connsiteX3" fmla="*/ 120972 w 627251"/>
              <a:gd name="connsiteY3" fmla="*/ 506269 h 549490"/>
              <a:gd name="connsiteX4" fmla="*/ 127572 w 627251"/>
              <a:gd name="connsiteY4" fmla="*/ 498293 h 549490"/>
              <a:gd name="connsiteX5" fmla="*/ 127572 w 627251"/>
              <a:gd name="connsiteY5" fmla="*/ 469490 h 549490"/>
              <a:gd name="connsiteX6" fmla="*/ 134773 w 627251"/>
              <a:gd name="connsiteY6" fmla="*/ 477785 h 549490"/>
              <a:gd name="connsiteX7" fmla="*/ 127572 w 627251"/>
              <a:gd name="connsiteY7" fmla="*/ 486081 h 549490"/>
              <a:gd name="connsiteX8" fmla="*/ 120972 w 627251"/>
              <a:gd name="connsiteY8" fmla="*/ 477785 h 549490"/>
              <a:gd name="connsiteX9" fmla="*/ 127572 w 627251"/>
              <a:gd name="connsiteY9" fmla="*/ 469490 h 549490"/>
              <a:gd name="connsiteX10" fmla="*/ 190195 w 627251"/>
              <a:gd name="connsiteY10" fmla="*/ 412100 h 549490"/>
              <a:gd name="connsiteX11" fmla="*/ 171957 w 627251"/>
              <a:gd name="connsiteY11" fmla="*/ 428301 h 549490"/>
              <a:gd name="connsiteX12" fmla="*/ 164792 w 627251"/>
              <a:gd name="connsiteY12" fmla="*/ 432838 h 549490"/>
              <a:gd name="connsiteX13" fmla="*/ 164792 w 627251"/>
              <a:gd name="connsiteY13" fmla="*/ 531992 h 549490"/>
              <a:gd name="connsiteX14" fmla="*/ 289852 w 627251"/>
              <a:gd name="connsiteY14" fmla="*/ 531992 h 549490"/>
              <a:gd name="connsiteX15" fmla="*/ 296365 w 627251"/>
              <a:gd name="connsiteY15" fmla="*/ 526160 h 549490"/>
              <a:gd name="connsiteX16" fmla="*/ 296365 w 627251"/>
              <a:gd name="connsiteY16" fmla="*/ 482739 h 549490"/>
              <a:gd name="connsiteX17" fmla="*/ 224717 w 627251"/>
              <a:gd name="connsiteY17" fmla="*/ 412100 h 549490"/>
              <a:gd name="connsiteX18" fmla="*/ 88584 w 627251"/>
              <a:gd name="connsiteY18" fmla="*/ 412100 h 549490"/>
              <a:gd name="connsiteX19" fmla="*/ 17587 w 627251"/>
              <a:gd name="connsiteY19" fmla="*/ 482739 h 549490"/>
              <a:gd name="connsiteX20" fmla="*/ 17587 w 627251"/>
              <a:gd name="connsiteY20" fmla="*/ 526160 h 549490"/>
              <a:gd name="connsiteX21" fmla="*/ 23449 w 627251"/>
              <a:gd name="connsiteY21" fmla="*/ 531992 h 549490"/>
              <a:gd name="connsiteX22" fmla="*/ 147857 w 627251"/>
              <a:gd name="connsiteY22" fmla="*/ 531992 h 549490"/>
              <a:gd name="connsiteX23" fmla="*/ 147857 w 627251"/>
              <a:gd name="connsiteY23" fmla="*/ 432190 h 549490"/>
              <a:gd name="connsiteX24" fmla="*/ 141344 w 627251"/>
              <a:gd name="connsiteY24" fmla="*/ 428301 h 549490"/>
              <a:gd name="connsiteX25" fmla="*/ 123757 w 627251"/>
              <a:gd name="connsiteY25" fmla="*/ 412100 h 549490"/>
              <a:gd name="connsiteX26" fmla="*/ 88584 w 627251"/>
              <a:gd name="connsiteY26" fmla="*/ 394602 h 549490"/>
              <a:gd name="connsiteX27" fmla="*/ 105519 w 627251"/>
              <a:gd name="connsiteY27" fmla="*/ 394602 h 549490"/>
              <a:gd name="connsiteX28" fmla="*/ 208433 w 627251"/>
              <a:gd name="connsiteY28" fmla="*/ 394602 h 549490"/>
              <a:gd name="connsiteX29" fmla="*/ 224717 w 627251"/>
              <a:gd name="connsiteY29" fmla="*/ 394602 h 549490"/>
              <a:gd name="connsiteX30" fmla="*/ 313301 w 627251"/>
              <a:gd name="connsiteY30" fmla="*/ 482739 h 549490"/>
              <a:gd name="connsiteX31" fmla="*/ 313301 w 627251"/>
              <a:gd name="connsiteY31" fmla="*/ 526160 h 549490"/>
              <a:gd name="connsiteX32" fmla="*/ 289852 w 627251"/>
              <a:gd name="connsiteY32" fmla="*/ 549490 h 549490"/>
              <a:gd name="connsiteX33" fmla="*/ 23449 w 627251"/>
              <a:gd name="connsiteY33" fmla="*/ 549490 h 549490"/>
              <a:gd name="connsiteX34" fmla="*/ 0 w 627251"/>
              <a:gd name="connsiteY34" fmla="*/ 526160 h 549490"/>
              <a:gd name="connsiteX35" fmla="*/ 0 w 627251"/>
              <a:gd name="connsiteY35" fmla="*/ 482739 h 549490"/>
              <a:gd name="connsiteX36" fmla="*/ 88584 w 627251"/>
              <a:gd name="connsiteY36" fmla="*/ 394602 h 549490"/>
              <a:gd name="connsiteX37" fmla="*/ 157269 w 627251"/>
              <a:gd name="connsiteY37" fmla="*/ 255480 h 549490"/>
              <a:gd name="connsiteX38" fmla="*/ 106283 w 627251"/>
              <a:gd name="connsiteY38" fmla="*/ 305793 h 549490"/>
              <a:gd name="connsiteX39" fmla="*/ 157269 w 627251"/>
              <a:gd name="connsiteY39" fmla="*/ 356758 h 549490"/>
              <a:gd name="connsiteX40" fmla="*/ 207601 w 627251"/>
              <a:gd name="connsiteY40" fmla="*/ 305793 h 549490"/>
              <a:gd name="connsiteX41" fmla="*/ 157269 w 627251"/>
              <a:gd name="connsiteY41" fmla="*/ 255480 h 549490"/>
              <a:gd name="connsiteX42" fmla="*/ 397349 w 627251"/>
              <a:gd name="connsiteY42" fmla="*/ 236185 h 549490"/>
              <a:gd name="connsiteX43" fmla="*/ 451682 w 627251"/>
              <a:gd name="connsiteY43" fmla="*/ 236185 h 549490"/>
              <a:gd name="connsiteX44" fmla="*/ 460192 w 627251"/>
              <a:gd name="connsiteY44" fmla="*/ 244209 h 549490"/>
              <a:gd name="connsiteX45" fmla="*/ 451682 w 627251"/>
              <a:gd name="connsiteY45" fmla="*/ 252850 h 549490"/>
              <a:gd name="connsiteX46" fmla="*/ 397349 w 627251"/>
              <a:gd name="connsiteY46" fmla="*/ 252850 h 549490"/>
              <a:gd name="connsiteX47" fmla="*/ 388839 w 627251"/>
              <a:gd name="connsiteY47" fmla="*/ 244209 h 549490"/>
              <a:gd name="connsiteX48" fmla="*/ 397349 w 627251"/>
              <a:gd name="connsiteY48" fmla="*/ 236185 h 549490"/>
              <a:gd name="connsiteX49" fmla="*/ 397327 w 627251"/>
              <a:gd name="connsiteY49" fmla="*/ 198741 h 549490"/>
              <a:gd name="connsiteX50" fmla="*/ 526596 w 627251"/>
              <a:gd name="connsiteY50" fmla="*/ 198741 h 549490"/>
              <a:gd name="connsiteX51" fmla="*/ 535083 w 627251"/>
              <a:gd name="connsiteY51" fmla="*/ 207382 h 549490"/>
              <a:gd name="connsiteX52" fmla="*/ 526596 w 627251"/>
              <a:gd name="connsiteY52" fmla="*/ 215406 h 549490"/>
              <a:gd name="connsiteX53" fmla="*/ 397327 w 627251"/>
              <a:gd name="connsiteY53" fmla="*/ 215406 h 549490"/>
              <a:gd name="connsiteX54" fmla="*/ 388840 w 627251"/>
              <a:gd name="connsiteY54" fmla="*/ 207382 h 549490"/>
              <a:gd name="connsiteX55" fmla="*/ 397327 w 627251"/>
              <a:gd name="connsiteY55" fmla="*/ 198741 h 549490"/>
              <a:gd name="connsiteX56" fmla="*/ 334882 w 627251"/>
              <a:gd name="connsiteY56" fmla="*/ 172818 h 549490"/>
              <a:gd name="connsiteX57" fmla="*/ 357732 w 627251"/>
              <a:gd name="connsiteY57" fmla="*/ 172818 h 549490"/>
              <a:gd name="connsiteX58" fmla="*/ 363608 w 627251"/>
              <a:gd name="connsiteY58" fmla="*/ 178672 h 549490"/>
              <a:gd name="connsiteX59" fmla="*/ 363608 w 627251"/>
              <a:gd name="connsiteY59" fmla="*/ 256068 h 549490"/>
              <a:gd name="connsiteX60" fmla="*/ 368178 w 627251"/>
              <a:gd name="connsiteY60" fmla="*/ 256068 h 549490"/>
              <a:gd name="connsiteX61" fmla="*/ 376665 w 627251"/>
              <a:gd name="connsiteY61" fmla="*/ 264523 h 549490"/>
              <a:gd name="connsiteX62" fmla="*/ 368178 w 627251"/>
              <a:gd name="connsiteY62" fmla="*/ 272979 h 549490"/>
              <a:gd name="connsiteX63" fmla="*/ 238910 w 627251"/>
              <a:gd name="connsiteY63" fmla="*/ 272979 h 549490"/>
              <a:gd name="connsiteX64" fmla="*/ 230423 w 627251"/>
              <a:gd name="connsiteY64" fmla="*/ 264523 h 549490"/>
              <a:gd name="connsiteX65" fmla="*/ 238910 w 627251"/>
              <a:gd name="connsiteY65" fmla="*/ 256068 h 549490"/>
              <a:gd name="connsiteX66" fmla="*/ 243480 w 627251"/>
              <a:gd name="connsiteY66" fmla="*/ 256068 h 549490"/>
              <a:gd name="connsiteX67" fmla="*/ 243480 w 627251"/>
              <a:gd name="connsiteY67" fmla="*/ 233305 h 549490"/>
              <a:gd name="connsiteX68" fmla="*/ 249356 w 627251"/>
              <a:gd name="connsiteY68" fmla="*/ 228101 h 549490"/>
              <a:gd name="connsiteX69" fmla="*/ 272859 w 627251"/>
              <a:gd name="connsiteY69" fmla="*/ 228101 h 549490"/>
              <a:gd name="connsiteX70" fmla="*/ 278735 w 627251"/>
              <a:gd name="connsiteY70" fmla="*/ 233305 h 549490"/>
              <a:gd name="connsiteX71" fmla="*/ 278735 w 627251"/>
              <a:gd name="connsiteY71" fmla="*/ 256068 h 549490"/>
              <a:gd name="connsiteX72" fmla="*/ 286570 w 627251"/>
              <a:gd name="connsiteY72" fmla="*/ 256068 h 549490"/>
              <a:gd name="connsiteX73" fmla="*/ 286570 w 627251"/>
              <a:gd name="connsiteY73" fmla="*/ 215094 h 549490"/>
              <a:gd name="connsiteX74" fmla="*/ 291792 w 627251"/>
              <a:gd name="connsiteY74" fmla="*/ 209240 h 549490"/>
              <a:gd name="connsiteX75" fmla="*/ 315296 w 627251"/>
              <a:gd name="connsiteY75" fmla="*/ 209240 h 549490"/>
              <a:gd name="connsiteX76" fmla="*/ 321171 w 627251"/>
              <a:gd name="connsiteY76" fmla="*/ 215094 h 549490"/>
              <a:gd name="connsiteX77" fmla="*/ 321171 w 627251"/>
              <a:gd name="connsiteY77" fmla="*/ 256068 h 549490"/>
              <a:gd name="connsiteX78" fmla="*/ 329006 w 627251"/>
              <a:gd name="connsiteY78" fmla="*/ 256068 h 549490"/>
              <a:gd name="connsiteX79" fmla="*/ 329006 w 627251"/>
              <a:gd name="connsiteY79" fmla="*/ 178672 h 549490"/>
              <a:gd name="connsiteX80" fmla="*/ 334882 w 627251"/>
              <a:gd name="connsiteY80" fmla="*/ 172818 h 549490"/>
              <a:gd name="connsiteX81" fmla="*/ 394379 w 627251"/>
              <a:gd name="connsiteY81" fmla="*/ 164178 h 549490"/>
              <a:gd name="connsiteX82" fmla="*/ 486344 w 627251"/>
              <a:gd name="connsiteY82" fmla="*/ 164178 h 549490"/>
              <a:gd name="connsiteX83" fmla="*/ 494763 w 627251"/>
              <a:gd name="connsiteY83" fmla="*/ 172819 h 549490"/>
              <a:gd name="connsiteX84" fmla="*/ 486344 w 627251"/>
              <a:gd name="connsiteY84" fmla="*/ 180843 h 549490"/>
              <a:gd name="connsiteX85" fmla="*/ 394379 w 627251"/>
              <a:gd name="connsiteY85" fmla="*/ 180843 h 549490"/>
              <a:gd name="connsiteX86" fmla="*/ 385960 w 627251"/>
              <a:gd name="connsiteY86" fmla="*/ 172819 h 549490"/>
              <a:gd name="connsiteX87" fmla="*/ 394379 w 627251"/>
              <a:gd name="connsiteY87" fmla="*/ 164178 h 549490"/>
              <a:gd name="connsiteX88" fmla="*/ 397327 w 627251"/>
              <a:gd name="connsiteY88" fmla="*/ 126733 h 549490"/>
              <a:gd name="connsiteX89" fmla="*/ 526596 w 627251"/>
              <a:gd name="connsiteY89" fmla="*/ 126733 h 549490"/>
              <a:gd name="connsiteX90" fmla="*/ 535083 w 627251"/>
              <a:gd name="connsiteY90" fmla="*/ 135054 h 549490"/>
              <a:gd name="connsiteX91" fmla="*/ 526596 w 627251"/>
              <a:gd name="connsiteY91" fmla="*/ 143375 h 549490"/>
              <a:gd name="connsiteX92" fmla="*/ 397327 w 627251"/>
              <a:gd name="connsiteY92" fmla="*/ 143375 h 549490"/>
              <a:gd name="connsiteX93" fmla="*/ 388840 w 627251"/>
              <a:gd name="connsiteY93" fmla="*/ 135054 h 549490"/>
              <a:gd name="connsiteX94" fmla="*/ 397327 w 627251"/>
              <a:gd name="connsiteY94" fmla="*/ 126733 h 549490"/>
              <a:gd name="connsiteX95" fmla="*/ 338797 w 627251"/>
              <a:gd name="connsiteY95" fmla="*/ 119392 h 549490"/>
              <a:gd name="connsiteX96" fmla="*/ 346754 w 627251"/>
              <a:gd name="connsiteY96" fmla="*/ 123940 h 549490"/>
              <a:gd name="connsiteX97" fmla="*/ 350070 w 627251"/>
              <a:gd name="connsiteY97" fmla="*/ 141482 h 549490"/>
              <a:gd name="connsiteX98" fmla="*/ 345428 w 627251"/>
              <a:gd name="connsiteY98" fmla="*/ 147979 h 549490"/>
              <a:gd name="connsiteX99" fmla="*/ 344102 w 627251"/>
              <a:gd name="connsiteY99" fmla="*/ 147979 h 549490"/>
              <a:gd name="connsiteX100" fmla="*/ 338134 w 627251"/>
              <a:gd name="connsiteY100" fmla="*/ 143431 h 549490"/>
              <a:gd name="connsiteX101" fmla="*/ 337471 w 627251"/>
              <a:gd name="connsiteY101" fmla="*/ 138883 h 549490"/>
              <a:gd name="connsiteX102" fmla="*/ 268509 w 627251"/>
              <a:gd name="connsiteY102" fmla="*/ 203852 h 549490"/>
              <a:gd name="connsiteX103" fmla="*/ 265857 w 627251"/>
              <a:gd name="connsiteY103" fmla="*/ 203852 h 549490"/>
              <a:gd name="connsiteX104" fmla="*/ 260552 w 627251"/>
              <a:gd name="connsiteY104" fmla="*/ 201254 h 549490"/>
              <a:gd name="connsiteX105" fmla="*/ 263205 w 627251"/>
              <a:gd name="connsiteY105" fmla="*/ 193457 h 549490"/>
              <a:gd name="connsiteX106" fmla="*/ 328188 w 627251"/>
              <a:gd name="connsiteY106" fmla="*/ 133036 h 549490"/>
              <a:gd name="connsiteX107" fmla="*/ 323546 w 627251"/>
              <a:gd name="connsiteY107" fmla="*/ 133686 h 549490"/>
              <a:gd name="connsiteX108" fmla="*/ 316252 w 627251"/>
              <a:gd name="connsiteY108" fmla="*/ 129138 h 549490"/>
              <a:gd name="connsiteX109" fmla="*/ 320894 w 627251"/>
              <a:gd name="connsiteY109" fmla="*/ 122641 h 549490"/>
              <a:gd name="connsiteX110" fmla="*/ 165766 w 627251"/>
              <a:gd name="connsiteY110" fmla="*/ 72528 h 549490"/>
              <a:gd name="connsiteX111" fmla="*/ 165766 w 627251"/>
              <a:gd name="connsiteY111" fmla="*/ 238492 h 549490"/>
              <a:gd name="connsiteX112" fmla="*/ 225250 w 627251"/>
              <a:gd name="connsiteY112" fmla="*/ 305793 h 549490"/>
              <a:gd name="connsiteX113" fmla="*/ 220020 w 627251"/>
              <a:gd name="connsiteY113" fmla="*/ 331929 h 549490"/>
              <a:gd name="connsiteX114" fmla="*/ 551427 w 627251"/>
              <a:gd name="connsiteY114" fmla="*/ 331929 h 549490"/>
              <a:gd name="connsiteX115" fmla="*/ 573651 w 627251"/>
              <a:gd name="connsiteY115" fmla="*/ 309713 h 549490"/>
              <a:gd name="connsiteX116" fmla="*/ 573651 w 627251"/>
              <a:gd name="connsiteY116" fmla="*/ 72528 h 549490"/>
              <a:gd name="connsiteX117" fmla="*/ 148771 w 627251"/>
              <a:gd name="connsiteY117" fmla="*/ 16988 h 549490"/>
              <a:gd name="connsiteX118" fmla="*/ 129161 w 627251"/>
              <a:gd name="connsiteY118" fmla="*/ 35937 h 549490"/>
              <a:gd name="connsiteX119" fmla="*/ 148771 w 627251"/>
              <a:gd name="connsiteY119" fmla="*/ 54886 h 549490"/>
              <a:gd name="connsiteX120" fmla="*/ 590646 w 627251"/>
              <a:gd name="connsiteY120" fmla="*/ 54886 h 549490"/>
              <a:gd name="connsiteX121" fmla="*/ 609602 w 627251"/>
              <a:gd name="connsiteY121" fmla="*/ 35937 h 549490"/>
              <a:gd name="connsiteX122" fmla="*/ 590646 w 627251"/>
              <a:gd name="connsiteY122" fmla="*/ 16988 h 549490"/>
              <a:gd name="connsiteX123" fmla="*/ 148771 w 627251"/>
              <a:gd name="connsiteY123" fmla="*/ 0 h 549490"/>
              <a:gd name="connsiteX124" fmla="*/ 590646 w 627251"/>
              <a:gd name="connsiteY124" fmla="*/ 0 h 549490"/>
              <a:gd name="connsiteX125" fmla="*/ 627251 w 627251"/>
              <a:gd name="connsiteY125" fmla="*/ 35937 h 549490"/>
              <a:gd name="connsiteX126" fmla="*/ 590646 w 627251"/>
              <a:gd name="connsiteY126" fmla="*/ 72528 h 549490"/>
              <a:gd name="connsiteX127" fmla="*/ 590646 w 627251"/>
              <a:gd name="connsiteY127" fmla="*/ 309713 h 549490"/>
              <a:gd name="connsiteX128" fmla="*/ 551427 w 627251"/>
              <a:gd name="connsiteY128" fmla="*/ 348917 h 549490"/>
              <a:gd name="connsiteX129" fmla="*/ 378860 w 627251"/>
              <a:gd name="connsiteY129" fmla="*/ 348917 h 549490"/>
              <a:gd name="connsiteX130" fmla="*/ 378860 w 627251"/>
              <a:gd name="connsiteY130" fmla="*/ 390081 h 549490"/>
              <a:gd name="connsiteX131" fmla="*/ 388011 w 627251"/>
              <a:gd name="connsiteY131" fmla="*/ 405110 h 549490"/>
              <a:gd name="connsiteX132" fmla="*/ 370362 w 627251"/>
              <a:gd name="connsiteY132" fmla="*/ 422752 h 549490"/>
              <a:gd name="connsiteX133" fmla="*/ 352714 w 627251"/>
              <a:gd name="connsiteY133" fmla="*/ 405110 h 549490"/>
              <a:gd name="connsiteX134" fmla="*/ 361211 w 627251"/>
              <a:gd name="connsiteY134" fmla="*/ 390081 h 549490"/>
              <a:gd name="connsiteX135" fmla="*/ 361211 w 627251"/>
              <a:gd name="connsiteY135" fmla="*/ 348917 h 549490"/>
              <a:gd name="connsiteX136" fmla="*/ 209562 w 627251"/>
              <a:gd name="connsiteY136" fmla="*/ 348917 h 549490"/>
              <a:gd name="connsiteX137" fmla="*/ 157269 w 627251"/>
              <a:gd name="connsiteY137" fmla="*/ 373746 h 549490"/>
              <a:gd name="connsiteX138" fmla="*/ 89288 w 627251"/>
              <a:gd name="connsiteY138" fmla="*/ 305793 h 549490"/>
              <a:gd name="connsiteX139" fmla="*/ 148118 w 627251"/>
              <a:gd name="connsiteY139" fmla="*/ 238492 h 549490"/>
              <a:gd name="connsiteX140" fmla="*/ 148118 w 627251"/>
              <a:gd name="connsiteY140" fmla="*/ 72528 h 549490"/>
              <a:gd name="connsiteX141" fmla="*/ 112166 w 627251"/>
              <a:gd name="connsiteY141" fmla="*/ 35937 h 549490"/>
              <a:gd name="connsiteX142" fmla="*/ 148771 w 627251"/>
              <a:gd name="connsiteY142" fmla="*/ 0 h 5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627251" h="549490">
                <a:moveTo>
                  <a:pt x="127572" y="498293"/>
                </a:moveTo>
                <a:cubicBezTo>
                  <a:pt x="131773" y="498293"/>
                  <a:pt x="134773" y="501616"/>
                  <a:pt x="134773" y="506269"/>
                </a:cubicBezTo>
                <a:cubicBezTo>
                  <a:pt x="134773" y="510922"/>
                  <a:pt x="131773" y="514910"/>
                  <a:pt x="127572" y="514910"/>
                </a:cubicBezTo>
                <a:cubicBezTo>
                  <a:pt x="123972" y="514910"/>
                  <a:pt x="120972" y="510922"/>
                  <a:pt x="120972" y="506269"/>
                </a:cubicBezTo>
                <a:cubicBezTo>
                  <a:pt x="120972" y="501616"/>
                  <a:pt x="123972" y="498293"/>
                  <a:pt x="127572" y="498293"/>
                </a:cubicBezTo>
                <a:close/>
                <a:moveTo>
                  <a:pt x="127572" y="469490"/>
                </a:moveTo>
                <a:cubicBezTo>
                  <a:pt x="131773" y="469490"/>
                  <a:pt x="134773" y="472946"/>
                  <a:pt x="134773" y="477785"/>
                </a:cubicBezTo>
                <a:cubicBezTo>
                  <a:pt x="134773" y="482624"/>
                  <a:pt x="131773" y="486081"/>
                  <a:pt x="127572" y="486081"/>
                </a:cubicBezTo>
                <a:cubicBezTo>
                  <a:pt x="123972" y="486081"/>
                  <a:pt x="120972" y="482624"/>
                  <a:pt x="120972" y="477785"/>
                </a:cubicBezTo>
                <a:cubicBezTo>
                  <a:pt x="120972" y="472946"/>
                  <a:pt x="123972" y="469490"/>
                  <a:pt x="127572" y="469490"/>
                </a:cubicBezTo>
                <a:close/>
                <a:moveTo>
                  <a:pt x="190195" y="412100"/>
                </a:moveTo>
                <a:lnTo>
                  <a:pt x="171957" y="428301"/>
                </a:lnTo>
                <a:cubicBezTo>
                  <a:pt x="170003" y="430894"/>
                  <a:pt x="167398" y="431542"/>
                  <a:pt x="164792" y="432838"/>
                </a:cubicBezTo>
                <a:lnTo>
                  <a:pt x="164792" y="531992"/>
                </a:lnTo>
                <a:lnTo>
                  <a:pt x="289852" y="531992"/>
                </a:lnTo>
                <a:cubicBezTo>
                  <a:pt x="293109" y="531992"/>
                  <a:pt x="296365" y="529400"/>
                  <a:pt x="296365" y="526160"/>
                </a:cubicBezTo>
                <a:lnTo>
                  <a:pt x="296365" y="482739"/>
                </a:lnTo>
                <a:cubicBezTo>
                  <a:pt x="296365" y="443855"/>
                  <a:pt x="263798" y="412100"/>
                  <a:pt x="224717" y="412100"/>
                </a:cubicBezTo>
                <a:close/>
                <a:moveTo>
                  <a:pt x="88584" y="412100"/>
                </a:moveTo>
                <a:cubicBezTo>
                  <a:pt x="49503" y="412100"/>
                  <a:pt x="17587" y="443855"/>
                  <a:pt x="17587" y="482739"/>
                </a:cubicBezTo>
                <a:lnTo>
                  <a:pt x="17587" y="526160"/>
                </a:lnTo>
                <a:cubicBezTo>
                  <a:pt x="17587" y="529400"/>
                  <a:pt x="20192" y="531992"/>
                  <a:pt x="23449" y="531992"/>
                </a:cubicBezTo>
                <a:lnTo>
                  <a:pt x="147857" y="531992"/>
                </a:lnTo>
                <a:lnTo>
                  <a:pt x="147857" y="432190"/>
                </a:lnTo>
                <a:cubicBezTo>
                  <a:pt x="145252" y="431542"/>
                  <a:pt x="143298" y="430246"/>
                  <a:pt x="141344" y="428301"/>
                </a:cubicBezTo>
                <a:lnTo>
                  <a:pt x="123757" y="412100"/>
                </a:lnTo>
                <a:close/>
                <a:moveTo>
                  <a:pt x="88584" y="394602"/>
                </a:moveTo>
                <a:lnTo>
                  <a:pt x="105519" y="394602"/>
                </a:lnTo>
                <a:lnTo>
                  <a:pt x="208433" y="394602"/>
                </a:lnTo>
                <a:lnTo>
                  <a:pt x="224717" y="394602"/>
                </a:lnTo>
                <a:cubicBezTo>
                  <a:pt x="273568" y="394602"/>
                  <a:pt x="313301" y="434134"/>
                  <a:pt x="313301" y="482739"/>
                </a:cubicBezTo>
                <a:lnTo>
                  <a:pt x="313301" y="526160"/>
                </a:lnTo>
                <a:cubicBezTo>
                  <a:pt x="313301" y="539121"/>
                  <a:pt x="302879" y="549490"/>
                  <a:pt x="289852" y="549490"/>
                </a:cubicBezTo>
                <a:lnTo>
                  <a:pt x="23449" y="549490"/>
                </a:lnTo>
                <a:cubicBezTo>
                  <a:pt x="10422" y="549490"/>
                  <a:pt x="0" y="539121"/>
                  <a:pt x="0" y="526160"/>
                </a:cubicBezTo>
                <a:lnTo>
                  <a:pt x="0" y="482739"/>
                </a:lnTo>
                <a:cubicBezTo>
                  <a:pt x="0" y="434134"/>
                  <a:pt x="39733" y="394602"/>
                  <a:pt x="88584" y="394602"/>
                </a:cubicBezTo>
                <a:close/>
                <a:moveTo>
                  <a:pt x="157269" y="255480"/>
                </a:moveTo>
                <a:cubicBezTo>
                  <a:pt x="129161" y="255480"/>
                  <a:pt x="106283" y="277696"/>
                  <a:pt x="106283" y="305793"/>
                </a:cubicBezTo>
                <a:cubicBezTo>
                  <a:pt x="106283" y="333889"/>
                  <a:pt x="129161" y="356758"/>
                  <a:pt x="157269" y="356758"/>
                </a:cubicBezTo>
                <a:cubicBezTo>
                  <a:pt x="184723" y="356758"/>
                  <a:pt x="207601" y="333889"/>
                  <a:pt x="207601" y="305793"/>
                </a:cubicBezTo>
                <a:cubicBezTo>
                  <a:pt x="207601" y="277696"/>
                  <a:pt x="184723" y="255480"/>
                  <a:pt x="157269" y="255480"/>
                </a:cubicBezTo>
                <a:close/>
                <a:moveTo>
                  <a:pt x="397349" y="236185"/>
                </a:moveTo>
                <a:lnTo>
                  <a:pt x="451682" y="236185"/>
                </a:lnTo>
                <a:cubicBezTo>
                  <a:pt x="456265" y="236185"/>
                  <a:pt x="460192" y="239888"/>
                  <a:pt x="460192" y="244209"/>
                </a:cubicBezTo>
                <a:cubicBezTo>
                  <a:pt x="460192" y="248529"/>
                  <a:pt x="456265" y="252850"/>
                  <a:pt x="451682" y="252850"/>
                </a:cubicBezTo>
                <a:lnTo>
                  <a:pt x="397349" y="252850"/>
                </a:lnTo>
                <a:cubicBezTo>
                  <a:pt x="392767" y="252850"/>
                  <a:pt x="388839" y="248529"/>
                  <a:pt x="388839" y="244209"/>
                </a:cubicBezTo>
                <a:cubicBezTo>
                  <a:pt x="388839" y="239888"/>
                  <a:pt x="392767" y="236185"/>
                  <a:pt x="397349" y="236185"/>
                </a:cubicBezTo>
                <a:close/>
                <a:moveTo>
                  <a:pt x="397327" y="198741"/>
                </a:moveTo>
                <a:lnTo>
                  <a:pt x="526596" y="198741"/>
                </a:lnTo>
                <a:cubicBezTo>
                  <a:pt x="531166" y="198741"/>
                  <a:pt x="535083" y="202444"/>
                  <a:pt x="535083" y="207382"/>
                </a:cubicBezTo>
                <a:cubicBezTo>
                  <a:pt x="535083" y="211703"/>
                  <a:pt x="531166" y="215406"/>
                  <a:pt x="526596" y="215406"/>
                </a:cubicBezTo>
                <a:lnTo>
                  <a:pt x="397327" y="215406"/>
                </a:lnTo>
                <a:cubicBezTo>
                  <a:pt x="392757" y="215406"/>
                  <a:pt x="388840" y="211703"/>
                  <a:pt x="388840" y="207382"/>
                </a:cubicBezTo>
                <a:cubicBezTo>
                  <a:pt x="388840" y="202444"/>
                  <a:pt x="392757" y="198741"/>
                  <a:pt x="397327" y="198741"/>
                </a:cubicBezTo>
                <a:close/>
                <a:moveTo>
                  <a:pt x="334882" y="172818"/>
                </a:moveTo>
                <a:lnTo>
                  <a:pt x="357732" y="172818"/>
                </a:lnTo>
                <a:cubicBezTo>
                  <a:pt x="360996" y="172818"/>
                  <a:pt x="363608" y="175420"/>
                  <a:pt x="363608" y="178672"/>
                </a:cubicBezTo>
                <a:lnTo>
                  <a:pt x="363608" y="256068"/>
                </a:lnTo>
                <a:lnTo>
                  <a:pt x="368178" y="256068"/>
                </a:lnTo>
                <a:cubicBezTo>
                  <a:pt x="372748" y="256068"/>
                  <a:pt x="376665" y="259971"/>
                  <a:pt x="376665" y="264523"/>
                </a:cubicBezTo>
                <a:cubicBezTo>
                  <a:pt x="376665" y="269727"/>
                  <a:pt x="372748" y="272979"/>
                  <a:pt x="368178" y="272979"/>
                </a:cubicBezTo>
                <a:lnTo>
                  <a:pt x="238910" y="272979"/>
                </a:lnTo>
                <a:cubicBezTo>
                  <a:pt x="234340" y="272979"/>
                  <a:pt x="230423" y="269727"/>
                  <a:pt x="230423" y="264523"/>
                </a:cubicBezTo>
                <a:cubicBezTo>
                  <a:pt x="230423" y="259971"/>
                  <a:pt x="234340" y="256068"/>
                  <a:pt x="238910" y="256068"/>
                </a:cubicBezTo>
                <a:lnTo>
                  <a:pt x="243480" y="256068"/>
                </a:lnTo>
                <a:lnTo>
                  <a:pt x="243480" y="233305"/>
                </a:lnTo>
                <a:cubicBezTo>
                  <a:pt x="243480" y="230703"/>
                  <a:pt x="246092" y="228101"/>
                  <a:pt x="249356" y="228101"/>
                </a:cubicBezTo>
                <a:lnTo>
                  <a:pt x="272859" y="228101"/>
                </a:lnTo>
                <a:cubicBezTo>
                  <a:pt x="275471" y="228101"/>
                  <a:pt x="278735" y="230703"/>
                  <a:pt x="278735" y="233305"/>
                </a:cubicBezTo>
                <a:lnTo>
                  <a:pt x="278735" y="256068"/>
                </a:lnTo>
                <a:lnTo>
                  <a:pt x="286570" y="256068"/>
                </a:lnTo>
                <a:lnTo>
                  <a:pt x="286570" y="215094"/>
                </a:lnTo>
                <a:cubicBezTo>
                  <a:pt x="286570" y="211842"/>
                  <a:pt x="288528" y="209240"/>
                  <a:pt x="291792" y="209240"/>
                </a:cubicBezTo>
                <a:lnTo>
                  <a:pt x="315296" y="209240"/>
                </a:lnTo>
                <a:cubicBezTo>
                  <a:pt x="318560" y="209240"/>
                  <a:pt x="321171" y="211842"/>
                  <a:pt x="321171" y="215094"/>
                </a:cubicBezTo>
                <a:lnTo>
                  <a:pt x="321171" y="256068"/>
                </a:lnTo>
                <a:lnTo>
                  <a:pt x="329006" y="256068"/>
                </a:lnTo>
                <a:lnTo>
                  <a:pt x="329006" y="178672"/>
                </a:lnTo>
                <a:cubicBezTo>
                  <a:pt x="329006" y="175420"/>
                  <a:pt x="331617" y="172818"/>
                  <a:pt x="334882" y="172818"/>
                </a:cubicBezTo>
                <a:close/>
                <a:moveTo>
                  <a:pt x="394379" y="164178"/>
                </a:moveTo>
                <a:lnTo>
                  <a:pt x="486344" y="164178"/>
                </a:lnTo>
                <a:cubicBezTo>
                  <a:pt x="490878" y="164178"/>
                  <a:pt x="494763" y="167881"/>
                  <a:pt x="494763" y="172819"/>
                </a:cubicBezTo>
                <a:cubicBezTo>
                  <a:pt x="494763" y="177139"/>
                  <a:pt x="490878" y="180843"/>
                  <a:pt x="486344" y="180843"/>
                </a:cubicBezTo>
                <a:lnTo>
                  <a:pt x="394379" y="180843"/>
                </a:lnTo>
                <a:cubicBezTo>
                  <a:pt x="389846" y="180843"/>
                  <a:pt x="385960" y="177139"/>
                  <a:pt x="385960" y="172819"/>
                </a:cubicBezTo>
                <a:cubicBezTo>
                  <a:pt x="385960" y="167881"/>
                  <a:pt x="389846" y="164178"/>
                  <a:pt x="394379" y="164178"/>
                </a:cubicBezTo>
                <a:close/>
                <a:moveTo>
                  <a:pt x="397327" y="126733"/>
                </a:moveTo>
                <a:lnTo>
                  <a:pt x="526596" y="126733"/>
                </a:lnTo>
                <a:cubicBezTo>
                  <a:pt x="531166" y="126733"/>
                  <a:pt x="535083" y="129933"/>
                  <a:pt x="535083" y="135054"/>
                </a:cubicBezTo>
                <a:cubicBezTo>
                  <a:pt x="535083" y="139534"/>
                  <a:pt x="531166" y="143375"/>
                  <a:pt x="526596" y="143375"/>
                </a:cubicBezTo>
                <a:lnTo>
                  <a:pt x="397327" y="143375"/>
                </a:lnTo>
                <a:cubicBezTo>
                  <a:pt x="392757" y="143375"/>
                  <a:pt x="388840" y="139534"/>
                  <a:pt x="388840" y="135054"/>
                </a:cubicBezTo>
                <a:cubicBezTo>
                  <a:pt x="388840" y="129933"/>
                  <a:pt x="392757" y="126733"/>
                  <a:pt x="397327" y="126733"/>
                </a:cubicBezTo>
                <a:close/>
                <a:moveTo>
                  <a:pt x="338797" y="119392"/>
                </a:moveTo>
                <a:cubicBezTo>
                  <a:pt x="342776" y="118093"/>
                  <a:pt x="345428" y="120692"/>
                  <a:pt x="346754" y="123940"/>
                </a:cubicBezTo>
                <a:lnTo>
                  <a:pt x="350070" y="141482"/>
                </a:lnTo>
                <a:cubicBezTo>
                  <a:pt x="350733" y="144730"/>
                  <a:pt x="348744" y="147329"/>
                  <a:pt x="345428" y="147979"/>
                </a:cubicBezTo>
                <a:cubicBezTo>
                  <a:pt x="344765" y="147979"/>
                  <a:pt x="344102" y="147979"/>
                  <a:pt x="344102" y="147979"/>
                </a:cubicBezTo>
                <a:cubicBezTo>
                  <a:pt x="341450" y="147979"/>
                  <a:pt x="339460" y="146679"/>
                  <a:pt x="338134" y="143431"/>
                </a:cubicBezTo>
                <a:lnTo>
                  <a:pt x="337471" y="138883"/>
                </a:lnTo>
                <a:cubicBezTo>
                  <a:pt x="318241" y="168119"/>
                  <a:pt x="293707" y="192158"/>
                  <a:pt x="268509" y="203852"/>
                </a:cubicBezTo>
                <a:cubicBezTo>
                  <a:pt x="267183" y="203852"/>
                  <a:pt x="266520" y="203852"/>
                  <a:pt x="265857" y="203852"/>
                </a:cubicBezTo>
                <a:cubicBezTo>
                  <a:pt x="263205" y="203852"/>
                  <a:pt x="261215" y="202553"/>
                  <a:pt x="260552" y="201254"/>
                </a:cubicBezTo>
                <a:cubicBezTo>
                  <a:pt x="259226" y="198005"/>
                  <a:pt x="259889" y="194757"/>
                  <a:pt x="263205" y="193457"/>
                </a:cubicBezTo>
                <a:cubicBezTo>
                  <a:pt x="286413" y="182412"/>
                  <a:pt x="310284" y="160323"/>
                  <a:pt x="328188" y="133036"/>
                </a:cubicBezTo>
                <a:lnTo>
                  <a:pt x="323546" y="133686"/>
                </a:lnTo>
                <a:cubicBezTo>
                  <a:pt x="320231" y="134335"/>
                  <a:pt x="317578" y="132386"/>
                  <a:pt x="316252" y="129138"/>
                </a:cubicBezTo>
                <a:cubicBezTo>
                  <a:pt x="315589" y="126539"/>
                  <a:pt x="317578" y="123291"/>
                  <a:pt x="320894" y="122641"/>
                </a:cubicBezTo>
                <a:close/>
                <a:moveTo>
                  <a:pt x="165766" y="72528"/>
                </a:moveTo>
                <a:lnTo>
                  <a:pt x="165766" y="238492"/>
                </a:lnTo>
                <a:cubicBezTo>
                  <a:pt x="199103" y="243066"/>
                  <a:pt x="225250" y="271162"/>
                  <a:pt x="225250" y="305793"/>
                </a:cubicBezTo>
                <a:cubicBezTo>
                  <a:pt x="225250" y="314940"/>
                  <a:pt x="223289" y="324088"/>
                  <a:pt x="220020" y="331929"/>
                </a:cubicBezTo>
                <a:lnTo>
                  <a:pt x="551427" y="331929"/>
                </a:lnTo>
                <a:cubicBezTo>
                  <a:pt x="563846" y="331929"/>
                  <a:pt x="573651" y="322128"/>
                  <a:pt x="573651" y="309713"/>
                </a:cubicBezTo>
                <a:lnTo>
                  <a:pt x="573651" y="72528"/>
                </a:lnTo>
                <a:close/>
                <a:moveTo>
                  <a:pt x="148771" y="16988"/>
                </a:moveTo>
                <a:cubicBezTo>
                  <a:pt x="138313" y="16988"/>
                  <a:pt x="129161" y="25483"/>
                  <a:pt x="129161" y="35937"/>
                </a:cubicBezTo>
                <a:cubicBezTo>
                  <a:pt x="129161" y="46392"/>
                  <a:pt x="138313" y="54886"/>
                  <a:pt x="148771" y="54886"/>
                </a:cubicBezTo>
                <a:lnTo>
                  <a:pt x="590646" y="54886"/>
                </a:lnTo>
                <a:cubicBezTo>
                  <a:pt x="601105" y="54886"/>
                  <a:pt x="609602" y="46392"/>
                  <a:pt x="609602" y="35937"/>
                </a:cubicBezTo>
                <a:cubicBezTo>
                  <a:pt x="609602" y="25483"/>
                  <a:pt x="601105" y="16988"/>
                  <a:pt x="590646" y="16988"/>
                </a:cubicBezTo>
                <a:close/>
                <a:moveTo>
                  <a:pt x="148771" y="0"/>
                </a:moveTo>
                <a:lnTo>
                  <a:pt x="590646" y="0"/>
                </a:lnTo>
                <a:cubicBezTo>
                  <a:pt x="610910" y="0"/>
                  <a:pt x="627251" y="15682"/>
                  <a:pt x="627251" y="35937"/>
                </a:cubicBezTo>
                <a:cubicBezTo>
                  <a:pt x="627251" y="55539"/>
                  <a:pt x="610910" y="72528"/>
                  <a:pt x="590646" y="72528"/>
                </a:cubicBezTo>
                <a:lnTo>
                  <a:pt x="590646" y="309713"/>
                </a:lnTo>
                <a:cubicBezTo>
                  <a:pt x="590646" y="331275"/>
                  <a:pt x="572997" y="348917"/>
                  <a:pt x="551427" y="348917"/>
                </a:cubicBezTo>
                <a:lnTo>
                  <a:pt x="378860" y="348917"/>
                </a:lnTo>
                <a:lnTo>
                  <a:pt x="378860" y="390081"/>
                </a:lnTo>
                <a:cubicBezTo>
                  <a:pt x="384089" y="392695"/>
                  <a:pt x="388011" y="398576"/>
                  <a:pt x="388011" y="405110"/>
                </a:cubicBezTo>
                <a:cubicBezTo>
                  <a:pt x="388011" y="414911"/>
                  <a:pt x="379514" y="422752"/>
                  <a:pt x="370362" y="422752"/>
                </a:cubicBezTo>
                <a:cubicBezTo>
                  <a:pt x="360557" y="422752"/>
                  <a:pt x="352714" y="414911"/>
                  <a:pt x="352714" y="405110"/>
                </a:cubicBezTo>
                <a:cubicBezTo>
                  <a:pt x="352714" y="398576"/>
                  <a:pt x="355982" y="392695"/>
                  <a:pt x="361211" y="390081"/>
                </a:cubicBezTo>
                <a:lnTo>
                  <a:pt x="361211" y="348917"/>
                </a:lnTo>
                <a:lnTo>
                  <a:pt x="209562" y="348917"/>
                </a:lnTo>
                <a:cubicBezTo>
                  <a:pt x="197142" y="364599"/>
                  <a:pt x="178186" y="373746"/>
                  <a:pt x="157269" y="373746"/>
                </a:cubicBezTo>
                <a:cubicBezTo>
                  <a:pt x="119356" y="373746"/>
                  <a:pt x="89288" y="343690"/>
                  <a:pt x="89288" y="305793"/>
                </a:cubicBezTo>
                <a:cubicBezTo>
                  <a:pt x="89288" y="271162"/>
                  <a:pt x="115434" y="243066"/>
                  <a:pt x="148118" y="238492"/>
                </a:cubicBezTo>
                <a:lnTo>
                  <a:pt x="148118" y="72528"/>
                </a:lnTo>
                <a:cubicBezTo>
                  <a:pt x="128508" y="72528"/>
                  <a:pt x="112166" y="55539"/>
                  <a:pt x="112166" y="35937"/>
                </a:cubicBezTo>
                <a:cubicBezTo>
                  <a:pt x="112166" y="15682"/>
                  <a:pt x="128508" y="0"/>
                  <a:pt x="148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DAFB35E-2CC4-8ECA-A975-6D4C0ABF601F}"/>
              </a:ext>
            </a:extLst>
          </p:cNvPr>
          <p:cNvGrpSpPr/>
          <p:nvPr/>
        </p:nvGrpSpPr>
        <p:grpSpPr>
          <a:xfrm>
            <a:off x="0" y="13731"/>
            <a:ext cx="2222261" cy="634239"/>
            <a:chOff x="358811" y="841073"/>
            <a:chExt cx="2222261" cy="6342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6E10840-D377-8C00-EDB7-648B7AF99FB9}"/>
                </a:ext>
              </a:extLst>
            </p:cNvPr>
            <p:cNvGrpSpPr/>
            <p:nvPr/>
          </p:nvGrpSpPr>
          <p:grpSpPr>
            <a:xfrm flipH="1">
              <a:off x="358811" y="841073"/>
              <a:ext cx="2222261" cy="634239"/>
              <a:chOff x="10029524" y="1"/>
              <a:chExt cx="2162476" cy="617176"/>
            </a:xfrm>
          </p:grpSpPr>
          <p:sp>
            <p:nvSpPr>
              <p:cNvPr id="40" name="Rectangle 9">
                <a:extLst>
                  <a:ext uri="{FF2B5EF4-FFF2-40B4-BE49-F238E27FC236}">
                    <a16:creationId xmlns:a16="http://schemas.microsoft.com/office/drawing/2014/main" id="{FD209ADE-0112-F629-95A5-9BDA2F0B0842}"/>
                  </a:ext>
                </a:extLst>
              </p:cNvPr>
              <p:cNvSpPr/>
              <p:nvPr/>
            </p:nvSpPr>
            <p:spPr>
              <a:xfrm>
                <a:off x="10029524" y="1"/>
                <a:ext cx="2162476" cy="617176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F7C4D05-39CF-72F9-A1ED-C8BE0A04F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0919" y="136547"/>
                <a:ext cx="1646807" cy="402467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8D25C7-BAE8-293C-42E5-E0330F1F5200}"/>
                </a:ext>
              </a:extLst>
            </p:cNvPr>
            <p:cNvSpPr/>
            <p:nvPr/>
          </p:nvSpPr>
          <p:spPr>
            <a:xfrm>
              <a:off x="358811" y="841073"/>
              <a:ext cx="1799493" cy="55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569D609-81F4-71AE-B4C5-AE6A2A271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941" b="-4368"/>
            <a:stretch/>
          </p:blipFill>
          <p:spPr>
            <a:xfrm>
              <a:off x="360536" y="841073"/>
              <a:ext cx="1553962" cy="63183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D055B81-5996-3DBA-2B6C-A81016C16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3664" y="5982"/>
            <a:ext cx="2225233" cy="63403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52CED5A-337B-EA31-326A-4B3F62443A7B}"/>
              </a:ext>
            </a:extLst>
          </p:cNvPr>
          <p:cNvGrpSpPr/>
          <p:nvPr/>
        </p:nvGrpSpPr>
        <p:grpSpPr>
          <a:xfrm>
            <a:off x="2719116" y="3634"/>
            <a:ext cx="5993085" cy="581586"/>
            <a:chOff x="3200400" y="9111"/>
            <a:chExt cx="4203461" cy="634753"/>
          </a:xfrm>
          <a:gradFill>
            <a:gsLst>
              <a:gs pos="11000">
                <a:srgbClr val="00B0F0"/>
              </a:gs>
              <a:gs pos="53000">
                <a:srgbClr val="002060"/>
              </a:gs>
            </a:gsLst>
            <a:path path="circle">
              <a:fillToRect l="100000" b="100000"/>
            </a:path>
          </a:gradFill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5B3E88C6-1012-90E9-6844-61FE6DCBAB16}"/>
                </a:ext>
              </a:extLst>
            </p:cNvPr>
            <p:cNvSpPr/>
            <p:nvPr/>
          </p:nvSpPr>
          <p:spPr>
            <a:xfrm>
              <a:off x="3200400" y="9111"/>
              <a:ext cx="2222261" cy="634239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9">
              <a:extLst>
                <a:ext uri="{FF2B5EF4-FFF2-40B4-BE49-F238E27FC236}">
                  <a16:creationId xmlns:a16="http://schemas.microsoft.com/office/drawing/2014/main" id="{1AB2D3DB-B10C-3828-B8C0-6402EA3B14B3}"/>
                </a:ext>
              </a:extLst>
            </p:cNvPr>
            <p:cNvSpPr/>
            <p:nvPr/>
          </p:nvSpPr>
          <p:spPr>
            <a:xfrm flipH="1">
              <a:off x="5181600" y="9625"/>
              <a:ext cx="2222261" cy="634239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B8DE0F5-6EA2-EAED-44E6-DE6A2D5C335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7124" r="28999" b="18039"/>
          <a:stretch/>
        </p:blipFill>
        <p:spPr>
          <a:xfrm>
            <a:off x="0" y="13731"/>
            <a:ext cx="12192000" cy="68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4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9DB4ED-A25B-A88B-8731-E6F8EB9E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6F0B2FEC-AAB5-C4D3-2907-9D2AB17C2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6F0B2FEC-AAB5-C4D3-2907-9D2AB17C2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Freeform 61">
            <a:extLst>
              <a:ext uri="{FF2B5EF4-FFF2-40B4-BE49-F238E27FC236}">
                <a16:creationId xmlns:a16="http://schemas.microsoft.com/office/drawing/2014/main" id="{54C5877A-57C8-8AF2-7860-B3448F39C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64" y="177881"/>
            <a:ext cx="597878" cy="523758"/>
          </a:xfrm>
          <a:custGeom>
            <a:avLst/>
            <a:gdLst>
              <a:gd name="connsiteX0" fmla="*/ 127572 w 627251"/>
              <a:gd name="connsiteY0" fmla="*/ 498293 h 549490"/>
              <a:gd name="connsiteX1" fmla="*/ 134773 w 627251"/>
              <a:gd name="connsiteY1" fmla="*/ 506269 h 549490"/>
              <a:gd name="connsiteX2" fmla="*/ 127572 w 627251"/>
              <a:gd name="connsiteY2" fmla="*/ 514910 h 549490"/>
              <a:gd name="connsiteX3" fmla="*/ 120972 w 627251"/>
              <a:gd name="connsiteY3" fmla="*/ 506269 h 549490"/>
              <a:gd name="connsiteX4" fmla="*/ 127572 w 627251"/>
              <a:gd name="connsiteY4" fmla="*/ 498293 h 549490"/>
              <a:gd name="connsiteX5" fmla="*/ 127572 w 627251"/>
              <a:gd name="connsiteY5" fmla="*/ 469490 h 549490"/>
              <a:gd name="connsiteX6" fmla="*/ 134773 w 627251"/>
              <a:gd name="connsiteY6" fmla="*/ 477785 h 549490"/>
              <a:gd name="connsiteX7" fmla="*/ 127572 w 627251"/>
              <a:gd name="connsiteY7" fmla="*/ 486081 h 549490"/>
              <a:gd name="connsiteX8" fmla="*/ 120972 w 627251"/>
              <a:gd name="connsiteY8" fmla="*/ 477785 h 549490"/>
              <a:gd name="connsiteX9" fmla="*/ 127572 w 627251"/>
              <a:gd name="connsiteY9" fmla="*/ 469490 h 549490"/>
              <a:gd name="connsiteX10" fmla="*/ 190195 w 627251"/>
              <a:gd name="connsiteY10" fmla="*/ 412100 h 549490"/>
              <a:gd name="connsiteX11" fmla="*/ 171957 w 627251"/>
              <a:gd name="connsiteY11" fmla="*/ 428301 h 549490"/>
              <a:gd name="connsiteX12" fmla="*/ 164792 w 627251"/>
              <a:gd name="connsiteY12" fmla="*/ 432838 h 549490"/>
              <a:gd name="connsiteX13" fmla="*/ 164792 w 627251"/>
              <a:gd name="connsiteY13" fmla="*/ 531992 h 549490"/>
              <a:gd name="connsiteX14" fmla="*/ 289852 w 627251"/>
              <a:gd name="connsiteY14" fmla="*/ 531992 h 549490"/>
              <a:gd name="connsiteX15" fmla="*/ 296365 w 627251"/>
              <a:gd name="connsiteY15" fmla="*/ 526160 h 549490"/>
              <a:gd name="connsiteX16" fmla="*/ 296365 w 627251"/>
              <a:gd name="connsiteY16" fmla="*/ 482739 h 549490"/>
              <a:gd name="connsiteX17" fmla="*/ 224717 w 627251"/>
              <a:gd name="connsiteY17" fmla="*/ 412100 h 549490"/>
              <a:gd name="connsiteX18" fmla="*/ 88584 w 627251"/>
              <a:gd name="connsiteY18" fmla="*/ 412100 h 549490"/>
              <a:gd name="connsiteX19" fmla="*/ 17587 w 627251"/>
              <a:gd name="connsiteY19" fmla="*/ 482739 h 549490"/>
              <a:gd name="connsiteX20" fmla="*/ 17587 w 627251"/>
              <a:gd name="connsiteY20" fmla="*/ 526160 h 549490"/>
              <a:gd name="connsiteX21" fmla="*/ 23449 w 627251"/>
              <a:gd name="connsiteY21" fmla="*/ 531992 h 549490"/>
              <a:gd name="connsiteX22" fmla="*/ 147857 w 627251"/>
              <a:gd name="connsiteY22" fmla="*/ 531992 h 549490"/>
              <a:gd name="connsiteX23" fmla="*/ 147857 w 627251"/>
              <a:gd name="connsiteY23" fmla="*/ 432190 h 549490"/>
              <a:gd name="connsiteX24" fmla="*/ 141344 w 627251"/>
              <a:gd name="connsiteY24" fmla="*/ 428301 h 549490"/>
              <a:gd name="connsiteX25" fmla="*/ 123757 w 627251"/>
              <a:gd name="connsiteY25" fmla="*/ 412100 h 549490"/>
              <a:gd name="connsiteX26" fmla="*/ 88584 w 627251"/>
              <a:gd name="connsiteY26" fmla="*/ 394602 h 549490"/>
              <a:gd name="connsiteX27" fmla="*/ 105519 w 627251"/>
              <a:gd name="connsiteY27" fmla="*/ 394602 h 549490"/>
              <a:gd name="connsiteX28" fmla="*/ 208433 w 627251"/>
              <a:gd name="connsiteY28" fmla="*/ 394602 h 549490"/>
              <a:gd name="connsiteX29" fmla="*/ 224717 w 627251"/>
              <a:gd name="connsiteY29" fmla="*/ 394602 h 549490"/>
              <a:gd name="connsiteX30" fmla="*/ 313301 w 627251"/>
              <a:gd name="connsiteY30" fmla="*/ 482739 h 549490"/>
              <a:gd name="connsiteX31" fmla="*/ 313301 w 627251"/>
              <a:gd name="connsiteY31" fmla="*/ 526160 h 549490"/>
              <a:gd name="connsiteX32" fmla="*/ 289852 w 627251"/>
              <a:gd name="connsiteY32" fmla="*/ 549490 h 549490"/>
              <a:gd name="connsiteX33" fmla="*/ 23449 w 627251"/>
              <a:gd name="connsiteY33" fmla="*/ 549490 h 549490"/>
              <a:gd name="connsiteX34" fmla="*/ 0 w 627251"/>
              <a:gd name="connsiteY34" fmla="*/ 526160 h 549490"/>
              <a:gd name="connsiteX35" fmla="*/ 0 w 627251"/>
              <a:gd name="connsiteY35" fmla="*/ 482739 h 549490"/>
              <a:gd name="connsiteX36" fmla="*/ 88584 w 627251"/>
              <a:gd name="connsiteY36" fmla="*/ 394602 h 549490"/>
              <a:gd name="connsiteX37" fmla="*/ 157269 w 627251"/>
              <a:gd name="connsiteY37" fmla="*/ 255480 h 549490"/>
              <a:gd name="connsiteX38" fmla="*/ 106283 w 627251"/>
              <a:gd name="connsiteY38" fmla="*/ 305793 h 549490"/>
              <a:gd name="connsiteX39" fmla="*/ 157269 w 627251"/>
              <a:gd name="connsiteY39" fmla="*/ 356758 h 549490"/>
              <a:gd name="connsiteX40" fmla="*/ 207601 w 627251"/>
              <a:gd name="connsiteY40" fmla="*/ 305793 h 549490"/>
              <a:gd name="connsiteX41" fmla="*/ 157269 w 627251"/>
              <a:gd name="connsiteY41" fmla="*/ 255480 h 549490"/>
              <a:gd name="connsiteX42" fmla="*/ 397349 w 627251"/>
              <a:gd name="connsiteY42" fmla="*/ 236185 h 549490"/>
              <a:gd name="connsiteX43" fmla="*/ 451682 w 627251"/>
              <a:gd name="connsiteY43" fmla="*/ 236185 h 549490"/>
              <a:gd name="connsiteX44" fmla="*/ 460192 w 627251"/>
              <a:gd name="connsiteY44" fmla="*/ 244209 h 549490"/>
              <a:gd name="connsiteX45" fmla="*/ 451682 w 627251"/>
              <a:gd name="connsiteY45" fmla="*/ 252850 h 549490"/>
              <a:gd name="connsiteX46" fmla="*/ 397349 w 627251"/>
              <a:gd name="connsiteY46" fmla="*/ 252850 h 549490"/>
              <a:gd name="connsiteX47" fmla="*/ 388839 w 627251"/>
              <a:gd name="connsiteY47" fmla="*/ 244209 h 549490"/>
              <a:gd name="connsiteX48" fmla="*/ 397349 w 627251"/>
              <a:gd name="connsiteY48" fmla="*/ 236185 h 549490"/>
              <a:gd name="connsiteX49" fmla="*/ 397327 w 627251"/>
              <a:gd name="connsiteY49" fmla="*/ 198741 h 549490"/>
              <a:gd name="connsiteX50" fmla="*/ 526596 w 627251"/>
              <a:gd name="connsiteY50" fmla="*/ 198741 h 549490"/>
              <a:gd name="connsiteX51" fmla="*/ 535083 w 627251"/>
              <a:gd name="connsiteY51" fmla="*/ 207382 h 549490"/>
              <a:gd name="connsiteX52" fmla="*/ 526596 w 627251"/>
              <a:gd name="connsiteY52" fmla="*/ 215406 h 549490"/>
              <a:gd name="connsiteX53" fmla="*/ 397327 w 627251"/>
              <a:gd name="connsiteY53" fmla="*/ 215406 h 549490"/>
              <a:gd name="connsiteX54" fmla="*/ 388840 w 627251"/>
              <a:gd name="connsiteY54" fmla="*/ 207382 h 549490"/>
              <a:gd name="connsiteX55" fmla="*/ 397327 w 627251"/>
              <a:gd name="connsiteY55" fmla="*/ 198741 h 549490"/>
              <a:gd name="connsiteX56" fmla="*/ 334882 w 627251"/>
              <a:gd name="connsiteY56" fmla="*/ 172818 h 549490"/>
              <a:gd name="connsiteX57" fmla="*/ 357732 w 627251"/>
              <a:gd name="connsiteY57" fmla="*/ 172818 h 549490"/>
              <a:gd name="connsiteX58" fmla="*/ 363608 w 627251"/>
              <a:gd name="connsiteY58" fmla="*/ 178672 h 549490"/>
              <a:gd name="connsiteX59" fmla="*/ 363608 w 627251"/>
              <a:gd name="connsiteY59" fmla="*/ 256068 h 549490"/>
              <a:gd name="connsiteX60" fmla="*/ 368178 w 627251"/>
              <a:gd name="connsiteY60" fmla="*/ 256068 h 549490"/>
              <a:gd name="connsiteX61" fmla="*/ 376665 w 627251"/>
              <a:gd name="connsiteY61" fmla="*/ 264523 h 549490"/>
              <a:gd name="connsiteX62" fmla="*/ 368178 w 627251"/>
              <a:gd name="connsiteY62" fmla="*/ 272979 h 549490"/>
              <a:gd name="connsiteX63" fmla="*/ 238910 w 627251"/>
              <a:gd name="connsiteY63" fmla="*/ 272979 h 549490"/>
              <a:gd name="connsiteX64" fmla="*/ 230423 w 627251"/>
              <a:gd name="connsiteY64" fmla="*/ 264523 h 549490"/>
              <a:gd name="connsiteX65" fmla="*/ 238910 w 627251"/>
              <a:gd name="connsiteY65" fmla="*/ 256068 h 549490"/>
              <a:gd name="connsiteX66" fmla="*/ 243480 w 627251"/>
              <a:gd name="connsiteY66" fmla="*/ 256068 h 549490"/>
              <a:gd name="connsiteX67" fmla="*/ 243480 w 627251"/>
              <a:gd name="connsiteY67" fmla="*/ 233305 h 549490"/>
              <a:gd name="connsiteX68" fmla="*/ 249356 w 627251"/>
              <a:gd name="connsiteY68" fmla="*/ 228101 h 549490"/>
              <a:gd name="connsiteX69" fmla="*/ 272859 w 627251"/>
              <a:gd name="connsiteY69" fmla="*/ 228101 h 549490"/>
              <a:gd name="connsiteX70" fmla="*/ 278735 w 627251"/>
              <a:gd name="connsiteY70" fmla="*/ 233305 h 549490"/>
              <a:gd name="connsiteX71" fmla="*/ 278735 w 627251"/>
              <a:gd name="connsiteY71" fmla="*/ 256068 h 549490"/>
              <a:gd name="connsiteX72" fmla="*/ 286570 w 627251"/>
              <a:gd name="connsiteY72" fmla="*/ 256068 h 549490"/>
              <a:gd name="connsiteX73" fmla="*/ 286570 w 627251"/>
              <a:gd name="connsiteY73" fmla="*/ 215094 h 549490"/>
              <a:gd name="connsiteX74" fmla="*/ 291792 w 627251"/>
              <a:gd name="connsiteY74" fmla="*/ 209240 h 549490"/>
              <a:gd name="connsiteX75" fmla="*/ 315296 w 627251"/>
              <a:gd name="connsiteY75" fmla="*/ 209240 h 549490"/>
              <a:gd name="connsiteX76" fmla="*/ 321171 w 627251"/>
              <a:gd name="connsiteY76" fmla="*/ 215094 h 549490"/>
              <a:gd name="connsiteX77" fmla="*/ 321171 w 627251"/>
              <a:gd name="connsiteY77" fmla="*/ 256068 h 549490"/>
              <a:gd name="connsiteX78" fmla="*/ 329006 w 627251"/>
              <a:gd name="connsiteY78" fmla="*/ 256068 h 549490"/>
              <a:gd name="connsiteX79" fmla="*/ 329006 w 627251"/>
              <a:gd name="connsiteY79" fmla="*/ 178672 h 549490"/>
              <a:gd name="connsiteX80" fmla="*/ 334882 w 627251"/>
              <a:gd name="connsiteY80" fmla="*/ 172818 h 549490"/>
              <a:gd name="connsiteX81" fmla="*/ 394379 w 627251"/>
              <a:gd name="connsiteY81" fmla="*/ 164178 h 549490"/>
              <a:gd name="connsiteX82" fmla="*/ 486344 w 627251"/>
              <a:gd name="connsiteY82" fmla="*/ 164178 h 549490"/>
              <a:gd name="connsiteX83" fmla="*/ 494763 w 627251"/>
              <a:gd name="connsiteY83" fmla="*/ 172819 h 549490"/>
              <a:gd name="connsiteX84" fmla="*/ 486344 w 627251"/>
              <a:gd name="connsiteY84" fmla="*/ 180843 h 549490"/>
              <a:gd name="connsiteX85" fmla="*/ 394379 w 627251"/>
              <a:gd name="connsiteY85" fmla="*/ 180843 h 549490"/>
              <a:gd name="connsiteX86" fmla="*/ 385960 w 627251"/>
              <a:gd name="connsiteY86" fmla="*/ 172819 h 549490"/>
              <a:gd name="connsiteX87" fmla="*/ 394379 w 627251"/>
              <a:gd name="connsiteY87" fmla="*/ 164178 h 549490"/>
              <a:gd name="connsiteX88" fmla="*/ 397327 w 627251"/>
              <a:gd name="connsiteY88" fmla="*/ 126733 h 549490"/>
              <a:gd name="connsiteX89" fmla="*/ 526596 w 627251"/>
              <a:gd name="connsiteY89" fmla="*/ 126733 h 549490"/>
              <a:gd name="connsiteX90" fmla="*/ 535083 w 627251"/>
              <a:gd name="connsiteY90" fmla="*/ 135054 h 549490"/>
              <a:gd name="connsiteX91" fmla="*/ 526596 w 627251"/>
              <a:gd name="connsiteY91" fmla="*/ 143375 h 549490"/>
              <a:gd name="connsiteX92" fmla="*/ 397327 w 627251"/>
              <a:gd name="connsiteY92" fmla="*/ 143375 h 549490"/>
              <a:gd name="connsiteX93" fmla="*/ 388840 w 627251"/>
              <a:gd name="connsiteY93" fmla="*/ 135054 h 549490"/>
              <a:gd name="connsiteX94" fmla="*/ 397327 w 627251"/>
              <a:gd name="connsiteY94" fmla="*/ 126733 h 549490"/>
              <a:gd name="connsiteX95" fmla="*/ 338797 w 627251"/>
              <a:gd name="connsiteY95" fmla="*/ 119392 h 549490"/>
              <a:gd name="connsiteX96" fmla="*/ 346754 w 627251"/>
              <a:gd name="connsiteY96" fmla="*/ 123940 h 549490"/>
              <a:gd name="connsiteX97" fmla="*/ 350070 w 627251"/>
              <a:gd name="connsiteY97" fmla="*/ 141482 h 549490"/>
              <a:gd name="connsiteX98" fmla="*/ 345428 w 627251"/>
              <a:gd name="connsiteY98" fmla="*/ 147979 h 549490"/>
              <a:gd name="connsiteX99" fmla="*/ 344102 w 627251"/>
              <a:gd name="connsiteY99" fmla="*/ 147979 h 549490"/>
              <a:gd name="connsiteX100" fmla="*/ 338134 w 627251"/>
              <a:gd name="connsiteY100" fmla="*/ 143431 h 549490"/>
              <a:gd name="connsiteX101" fmla="*/ 337471 w 627251"/>
              <a:gd name="connsiteY101" fmla="*/ 138883 h 549490"/>
              <a:gd name="connsiteX102" fmla="*/ 268509 w 627251"/>
              <a:gd name="connsiteY102" fmla="*/ 203852 h 549490"/>
              <a:gd name="connsiteX103" fmla="*/ 265857 w 627251"/>
              <a:gd name="connsiteY103" fmla="*/ 203852 h 549490"/>
              <a:gd name="connsiteX104" fmla="*/ 260552 w 627251"/>
              <a:gd name="connsiteY104" fmla="*/ 201254 h 549490"/>
              <a:gd name="connsiteX105" fmla="*/ 263205 w 627251"/>
              <a:gd name="connsiteY105" fmla="*/ 193457 h 549490"/>
              <a:gd name="connsiteX106" fmla="*/ 328188 w 627251"/>
              <a:gd name="connsiteY106" fmla="*/ 133036 h 549490"/>
              <a:gd name="connsiteX107" fmla="*/ 323546 w 627251"/>
              <a:gd name="connsiteY107" fmla="*/ 133686 h 549490"/>
              <a:gd name="connsiteX108" fmla="*/ 316252 w 627251"/>
              <a:gd name="connsiteY108" fmla="*/ 129138 h 549490"/>
              <a:gd name="connsiteX109" fmla="*/ 320894 w 627251"/>
              <a:gd name="connsiteY109" fmla="*/ 122641 h 549490"/>
              <a:gd name="connsiteX110" fmla="*/ 165766 w 627251"/>
              <a:gd name="connsiteY110" fmla="*/ 72528 h 549490"/>
              <a:gd name="connsiteX111" fmla="*/ 165766 w 627251"/>
              <a:gd name="connsiteY111" fmla="*/ 238492 h 549490"/>
              <a:gd name="connsiteX112" fmla="*/ 225250 w 627251"/>
              <a:gd name="connsiteY112" fmla="*/ 305793 h 549490"/>
              <a:gd name="connsiteX113" fmla="*/ 220020 w 627251"/>
              <a:gd name="connsiteY113" fmla="*/ 331929 h 549490"/>
              <a:gd name="connsiteX114" fmla="*/ 551427 w 627251"/>
              <a:gd name="connsiteY114" fmla="*/ 331929 h 549490"/>
              <a:gd name="connsiteX115" fmla="*/ 573651 w 627251"/>
              <a:gd name="connsiteY115" fmla="*/ 309713 h 549490"/>
              <a:gd name="connsiteX116" fmla="*/ 573651 w 627251"/>
              <a:gd name="connsiteY116" fmla="*/ 72528 h 549490"/>
              <a:gd name="connsiteX117" fmla="*/ 148771 w 627251"/>
              <a:gd name="connsiteY117" fmla="*/ 16988 h 549490"/>
              <a:gd name="connsiteX118" fmla="*/ 129161 w 627251"/>
              <a:gd name="connsiteY118" fmla="*/ 35937 h 549490"/>
              <a:gd name="connsiteX119" fmla="*/ 148771 w 627251"/>
              <a:gd name="connsiteY119" fmla="*/ 54886 h 549490"/>
              <a:gd name="connsiteX120" fmla="*/ 590646 w 627251"/>
              <a:gd name="connsiteY120" fmla="*/ 54886 h 549490"/>
              <a:gd name="connsiteX121" fmla="*/ 609602 w 627251"/>
              <a:gd name="connsiteY121" fmla="*/ 35937 h 549490"/>
              <a:gd name="connsiteX122" fmla="*/ 590646 w 627251"/>
              <a:gd name="connsiteY122" fmla="*/ 16988 h 549490"/>
              <a:gd name="connsiteX123" fmla="*/ 148771 w 627251"/>
              <a:gd name="connsiteY123" fmla="*/ 0 h 549490"/>
              <a:gd name="connsiteX124" fmla="*/ 590646 w 627251"/>
              <a:gd name="connsiteY124" fmla="*/ 0 h 549490"/>
              <a:gd name="connsiteX125" fmla="*/ 627251 w 627251"/>
              <a:gd name="connsiteY125" fmla="*/ 35937 h 549490"/>
              <a:gd name="connsiteX126" fmla="*/ 590646 w 627251"/>
              <a:gd name="connsiteY126" fmla="*/ 72528 h 549490"/>
              <a:gd name="connsiteX127" fmla="*/ 590646 w 627251"/>
              <a:gd name="connsiteY127" fmla="*/ 309713 h 549490"/>
              <a:gd name="connsiteX128" fmla="*/ 551427 w 627251"/>
              <a:gd name="connsiteY128" fmla="*/ 348917 h 549490"/>
              <a:gd name="connsiteX129" fmla="*/ 378860 w 627251"/>
              <a:gd name="connsiteY129" fmla="*/ 348917 h 549490"/>
              <a:gd name="connsiteX130" fmla="*/ 378860 w 627251"/>
              <a:gd name="connsiteY130" fmla="*/ 390081 h 549490"/>
              <a:gd name="connsiteX131" fmla="*/ 388011 w 627251"/>
              <a:gd name="connsiteY131" fmla="*/ 405110 h 549490"/>
              <a:gd name="connsiteX132" fmla="*/ 370362 w 627251"/>
              <a:gd name="connsiteY132" fmla="*/ 422752 h 549490"/>
              <a:gd name="connsiteX133" fmla="*/ 352714 w 627251"/>
              <a:gd name="connsiteY133" fmla="*/ 405110 h 549490"/>
              <a:gd name="connsiteX134" fmla="*/ 361211 w 627251"/>
              <a:gd name="connsiteY134" fmla="*/ 390081 h 549490"/>
              <a:gd name="connsiteX135" fmla="*/ 361211 w 627251"/>
              <a:gd name="connsiteY135" fmla="*/ 348917 h 549490"/>
              <a:gd name="connsiteX136" fmla="*/ 209562 w 627251"/>
              <a:gd name="connsiteY136" fmla="*/ 348917 h 549490"/>
              <a:gd name="connsiteX137" fmla="*/ 157269 w 627251"/>
              <a:gd name="connsiteY137" fmla="*/ 373746 h 549490"/>
              <a:gd name="connsiteX138" fmla="*/ 89288 w 627251"/>
              <a:gd name="connsiteY138" fmla="*/ 305793 h 549490"/>
              <a:gd name="connsiteX139" fmla="*/ 148118 w 627251"/>
              <a:gd name="connsiteY139" fmla="*/ 238492 h 549490"/>
              <a:gd name="connsiteX140" fmla="*/ 148118 w 627251"/>
              <a:gd name="connsiteY140" fmla="*/ 72528 h 549490"/>
              <a:gd name="connsiteX141" fmla="*/ 112166 w 627251"/>
              <a:gd name="connsiteY141" fmla="*/ 35937 h 549490"/>
              <a:gd name="connsiteX142" fmla="*/ 148771 w 627251"/>
              <a:gd name="connsiteY142" fmla="*/ 0 h 5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627251" h="549490">
                <a:moveTo>
                  <a:pt x="127572" y="498293"/>
                </a:moveTo>
                <a:cubicBezTo>
                  <a:pt x="131773" y="498293"/>
                  <a:pt x="134773" y="501616"/>
                  <a:pt x="134773" y="506269"/>
                </a:cubicBezTo>
                <a:cubicBezTo>
                  <a:pt x="134773" y="510922"/>
                  <a:pt x="131773" y="514910"/>
                  <a:pt x="127572" y="514910"/>
                </a:cubicBezTo>
                <a:cubicBezTo>
                  <a:pt x="123972" y="514910"/>
                  <a:pt x="120972" y="510922"/>
                  <a:pt x="120972" y="506269"/>
                </a:cubicBezTo>
                <a:cubicBezTo>
                  <a:pt x="120972" y="501616"/>
                  <a:pt x="123972" y="498293"/>
                  <a:pt x="127572" y="498293"/>
                </a:cubicBezTo>
                <a:close/>
                <a:moveTo>
                  <a:pt x="127572" y="469490"/>
                </a:moveTo>
                <a:cubicBezTo>
                  <a:pt x="131773" y="469490"/>
                  <a:pt x="134773" y="472946"/>
                  <a:pt x="134773" y="477785"/>
                </a:cubicBezTo>
                <a:cubicBezTo>
                  <a:pt x="134773" y="482624"/>
                  <a:pt x="131773" y="486081"/>
                  <a:pt x="127572" y="486081"/>
                </a:cubicBezTo>
                <a:cubicBezTo>
                  <a:pt x="123972" y="486081"/>
                  <a:pt x="120972" y="482624"/>
                  <a:pt x="120972" y="477785"/>
                </a:cubicBezTo>
                <a:cubicBezTo>
                  <a:pt x="120972" y="472946"/>
                  <a:pt x="123972" y="469490"/>
                  <a:pt x="127572" y="469490"/>
                </a:cubicBezTo>
                <a:close/>
                <a:moveTo>
                  <a:pt x="190195" y="412100"/>
                </a:moveTo>
                <a:lnTo>
                  <a:pt x="171957" y="428301"/>
                </a:lnTo>
                <a:cubicBezTo>
                  <a:pt x="170003" y="430894"/>
                  <a:pt x="167398" y="431542"/>
                  <a:pt x="164792" y="432838"/>
                </a:cubicBezTo>
                <a:lnTo>
                  <a:pt x="164792" y="531992"/>
                </a:lnTo>
                <a:lnTo>
                  <a:pt x="289852" y="531992"/>
                </a:lnTo>
                <a:cubicBezTo>
                  <a:pt x="293109" y="531992"/>
                  <a:pt x="296365" y="529400"/>
                  <a:pt x="296365" y="526160"/>
                </a:cubicBezTo>
                <a:lnTo>
                  <a:pt x="296365" y="482739"/>
                </a:lnTo>
                <a:cubicBezTo>
                  <a:pt x="296365" y="443855"/>
                  <a:pt x="263798" y="412100"/>
                  <a:pt x="224717" y="412100"/>
                </a:cubicBezTo>
                <a:close/>
                <a:moveTo>
                  <a:pt x="88584" y="412100"/>
                </a:moveTo>
                <a:cubicBezTo>
                  <a:pt x="49503" y="412100"/>
                  <a:pt x="17587" y="443855"/>
                  <a:pt x="17587" y="482739"/>
                </a:cubicBezTo>
                <a:lnTo>
                  <a:pt x="17587" y="526160"/>
                </a:lnTo>
                <a:cubicBezTo>
                  <a:pt x="17587" y="529400"/>
                  <a:pt x="20192" y="531992"/>
                  <a:pt x="23449" y="531992"/>
                </a:cubicBezTo>
                <a:lnTo>
                  <a:pt x="147857" y="531992"/>
                </a:lnTo>
                <a:lnTo>
                  <a:pt x="147857" y="432190"/>
                </a:lnTo>
                <a:cubicBezTo>
                  <a:pt x="145252" y="431542"/>
                  <a:pt x="143298" y="430246"/>
                  <a:pt x="141344" y="428301"/>
                </a:cubicBezTo>
                <a:lnTo>
                  <a:pt x="123757" y="412100"/>
                </a:lnTo>
                <a:close/>
                <a:moveTo>
                  <a:pt x="88584" y="394602"/>
                </a:moveTo>
                <a:lnTo>
                  <a:pt x="105519" y="394602"/>
                </a:lnTo>
                <a:lnTo>
                  <a:pt x="208433" y="394602"/>
                </a:lnTo>
                <a:lnTo>
                  <a:pt x="224717" y="394602"/>
                </a:lnTo>
                <a:cubicBezTo>
                  <a:pt x="273568" y="394602"/>
                  <a:pt x="313301" y="434134"/>
                  <a:pt x="313301" y="482739"/>
                </a:cubicBezTo>
                <a:lnTo>
                  <a:pt x="313301" y="526160"/>
                </a:lnTo>
                <a:cubicBezTo>
                  <a:pt x="313301" y="539121"/>
                  <a:pt x="302879" y="549490"/>
                  <a:pt x="289852" y="549490"/>
                </a:cubicBezTo>
                <a:lnTo>
                  <a:pt x="23449" y="549490"/>
                </a:lnTo>
                <a:cubicBezTo>
                  <a:pt x="10422" y="549490"/>
                  <a:pt x="0" y="539121"/>
                  <a:pt x="0" y="526160"/>
                </a:cubicBezTo>
                <a:lnTo>
                  <a:pt x="0" y="482739"/>
                </a:lnTo>
                <a:cubicBezTo>
                  <a:pt x="0" y="434134"/>
                  <a:pt x="39733" y="394602"/>
                  <a:pt x="88584" y="394602"/>
                </a:cubicBezTo>
                <a:close/>
                <a:moveTo>
                  <a:pt x="157269" y="255480"/>
                </a:moveTo>
                <a:cubicBezTo>
                  <a:pt x="129161" y="255480"/>
                  <a:pt x="106283" y="277696"/>
                  <a:pt x="106283" y="305793"/>
                </a:cubicBezTo>
                <a:cubicBezTo>
                  <a:pt x="106283" y="333889"/>
                  <a:pt x="129161" y="356758"/>
                  <a:pt x="157269" y="356758"/>
                </a:cubicBezTo>
                <a:cubicBezTo>
                  <a:pt x="184723" y="356758"/>
                  <a:pt x="207601" y="333889"/>
                  <a:pt x="207601" y="305793"/>
                </a:cubicBezTo>
                <a:cubicBezTo>
                  <a:pt x="207601" y="277696"/>
                  <a:pt x="184723" y="255480"/>
                  <a:pt x="157269" y="255480"/>
                </a:cubicBezTo>
                <a:close/>
                <a:moveTo>
                  <a:pt x="397349" y="236185"/>
                </a:moveTo>
                <a:lnTo>
                  <a:pt x="451682" y="236185"/>
                </a:lnTo>
                <a:cubicBezTo>
                  <a:pt x="456265" y="236185"/>
                  <a:pt x="460192" y="239888"/>
                  <a:pt x="460192" y="244209"/>
                </a:cubicBezTo>
                <a:cubicBezTo>
                  <a:pt x="460192" y="248529"/>
                  <a:pt x="456265" y="252850"/>
                  <a:pt x="451682" y="252850"/>
                </a:cubicBezTo>
                <a:lnTo>
                  <a:pt x="397349" y="252850"/>
                </a:lnTo>
                <a:cubicBezTo>
                  <a:pt x="392767" y="252850"/>
                  <a:pt x="388839" y="248529"/>
                  <a:pt x="388839" y="244209"/>
                </a:cubicBezTo>
                <a:cubicBezTo>
                  <a:pt x="388839" y="239888"/>
                  <a:pt x="392767" y="236185"/>
                  <a:pt x="397349" y="236185"/>
                </a:cubicBezTo>
                <a:close/>
                <a:moveTo>
                  <a:pt x="397327" y="198741"/>
                </a:moveTo>
                <a:lnTo>
                  <a:pt x="526596" y="198741"/>
                </a:lnTo>
                <a:cubicBezTo>
                  <a:pt x="531166" y="198741"/>
                  <a:pt x="535083" y="202444"/>
                  <a:pt x="535083" y="207382"/>
                </a:cubicBezTo>
                <a:cubicBezTo>
                  <a:pt x="535083" y="211703"/>
                  <a:pt x="531166" y="215406"/>
                  <a:pt x="526596" y="215406"/>
                </a:cubicBezTo>
                <a:lnTo>
                  <a:pt x="397327" y="215406"/>
                </a:lnTo>
                <a:cubicBezTo>
                  <a:pt x="392757" y="215406"/>
                  <a:pt x="388840" y="211703"/>
                  <a:pt x="388840" y="207382"/>
                </a:cubicBezTo>
                <a:cubicBezTo>
                  <a:pt x="388840" y="202444"/>
                  <a:pt x="392757" y="198741"/>
                  <a:pt x="397327" y="198741"/>
                </a:cubicBezTo>
                <a:close/>
                <a:moveTo>
                  <a:pt x="334882" y="172818"/>
                </a:moveTo>
                <a:lnTo>
                  <a:pt x="357732" y="172818"/>
                </a:lnTo>
                <a:cubicBezTo>
                  <a:pt x="360996" y="172818"/>
                  <a:pt x="363608" y="175420"/>
                  <a:pt x="363608" y="178672"/>
                </a:cubicBezTo>
                <a:lnTo>
                  <a:pt x="363608" y="256068"/>
                </a:lnTo>
                <a:lnTo>
                  <a:pt x="368178" y="256068"/>
                </a:lnTo>
                <a:cubicBezTo>
                  <a:pt x="372748" y="256068"/>
                  <a:pt x="376665" y="259971"/>
                  <a:pt x="376665" y="264523"/>
                </a:cubicBezTo>
                <a:cubicBezTo>
                  <a:pt x="376665" y="269727"/>
                  <a:pt x="372748" y="272979"/>
                  <a:pt x="368178" y="272979"/>
                </a:cubicBezTo>
                <a:lnTo>
                  <a:pt x="238910" y="272979"/>
                </a:lnTo>
                <a:cubicBezTo>
                  <a:pt x="234340" y="272979"/>
                  <a:pt x="230423" y="269727"/>
                  <a:pt x="230423" y="264523"/>
                </a:cubicBezTo>
                <a:cubicBezTo>
                  <a:pt x="230423" y="259971"/>
                  <a:pt x="234340" y="256068"/>
                  <a:pt x="238910" y="256068"/>
                </a:cubicBezTo>
                <a:lnTo>
                  <a:pt x="243480" y="256068"/>
                </a:lnTo>
                <a:lnTo>
                  <a:pt x="243480" y="233305"/>
                </a:lnTo>
                <a:cubicBezTo>
                  <a:pt x="243480" y="230703"/>
                  <a:pt x="246092" y="228101"/>
                  <a:pt x="249356" y="228101"/>
                </a:cubicBezTo>
                <a:lnTo>
                  <a:pt x="272859" y="228101"/>
                </a:lnTo>
                <a:cubicBezTo>
                  <a:pt x="275471" y="228101"/>
                  <a:pt x="278735" y="230703"/>
                  <a:pt x="278735" y="233305"/>
                </a:cubicBezTo>
                <a:lnTo>
                  <a:pt x="278735" y="256068"/>
                </a:lnTo>
                <a:lnTo>
                  <a:pt x="286570" y="256068"/>
                </a:lnTo>
                <a:lnTo>
                  <a:pt x="286570" y="215094"/>
                </a:lnTo>
                <a:cubicBezTo>
                  <a:pt x="286570" y="211842"/>
                  <a:pt x="288528" y="209240"/>
                  <a:pt x="291792" y="209240"/>
                </a:cubicBezTo>
                <a:lnTo>
                  <a:pt x="315296" y="209240"/>
                </a:lnTo>
                <a:cubicBezTo>
                  <a:pt x="318560" y="209240"/>
                  <a:pt x="321171" y="211842"/>
                  <a:pt x="321171" y="215094"/>
                </a:cubicBezTo>
                <a:lnTo>
                  <a:pt x="321171" y="256068"/>
                </a:lnTo>
                <a:lnTo>
                  <a:pt x="329006" y="256068"/>
                </a:lnTo>
                <a:lnTo>
                  <a:pt x="329006" y="178672"/>
                </a:lnTo>
                <a:cubicBezTo>
                  <a:pt x="329006" y="175420"/>
                  <a:pt x="331617" y="172818"/>
                  <a:pt x="334882" y="172818"/>
                </a:cubicBezTo>
                <a:close/>
                <a:moveTo>
                  <a:pt x="394379" y="164178"/>
                </a:moveTo>
                <a:lnTo>
                  <a:pt x="486344" y="164178"/>
                </a:lnTo>
                <a:cubicBezTo>
                  <a:pt x="490878" y="164178"/>
                  <a:pt x="494763" y="167881"/>
                  <a:pt x="494763" y="172819"/>
                </a:cubicBezTo>
                <a:cubicBezTo>
                  <a:pt x="494763" y="177139"/>
                  <a:pt x="490878" y="180843"/>
                  <a:pt x="486344" y="180843"/>
                </a:cubicBezTo>
                <a:lnTo>
                  <a:pt x="394379" y="180843"/>
                </a:lnTo>
                <a:cubicBezTo>
                  <a:pt x="389846" y="180843"/>
                  <a:pt x="385960" y="177139"/>
                  <a:pt x="385960" y="172819"/>
                </a:cubicBezTo>
                <a:cubicBezTo>
                  <a:pt x="385960" y="167881"/>
                  <a:pt x="389846" y="164178"/>
                  <a:pt x="394379" y="164178"/>
                </a:cubicBezTo>
                <a:close/>
                <a:moveTo>
                  <a:pt x="397327" y="126733"/>
                </a:moveTo>
                <a:lnTo>
                  <a:pt x="526596" y="126733"/>
                </a:lnTo>
                <a:cubicBezTo>
                  <a:pt x="531166" y="126733"/>
                  <a:pt x="535083" y="129933"/>
                  <a:pt x="535083" y="135054"/>
                </a:cubicBezTo>
                <a:cubicBezTo>
                  <a:pt x="535083" y="139534"/>
                  <a:pt x="531166" y="143375"/>
                  <a:pt x="526596" y="143375"/>
                </a:cubicBezTo>
                <a:lnTo>
                  <a:pt x="397327" y="143375"/>
                </a:lnTo>
                <a:cubicBezTo>
                  <a:pt x="392757" y="143375"/>
                  <a:pt x="388840" y="139534"/>
                  <a:pt x="388840" y="135054"/>
                </a:cubicBezTo>
                <a:cubicBezTo>
                  <a:pt x="388840" y="129933"/>
                  <a:pt x="392757" y="126733"/>
                  <a:pt x="397327" y="126733"/>
                </a:cubicBezTo>
                <a:close/>
                <a:moveTo>
                  <a:pt x="338797" y="119392"/>
                </a:moveTo>
                <a:cubicBezTo>
                  <a:pt x="342776" y="118093"/>
                  <a:pt x="345428" y="120692"/>
                  <a:pt x="346754" y="123940"/>
                </a:cubicBezTo>
                <a:lnTo>
                  <a:pt x="350070" y="141482"/>
                </a:lnTo>
                <a:cubicBezTo>
                  <a:pt x="350733" y="144730"/>
                  <a:pt x="348744" y="147329"/>
                  <a:pt x="345428" y="147979"/>
                </a:cubicBezTo>
                <a:cubicBezTo>
                  <a:pt x="344765" y="147979"/>
                  <a:pt x="344102" y="147979"/>
                  <a:pt x="344102" y="147979"/>
                </a:cubicBezTo>
                <a:cubicBezTo>
                  <a:pt x="341450" y="147979"/>
                  <a:pt x="339460" y="146679"/>
                  <a:pt x="338134" y="143431"/>
                </a:cubicBezTo>
                <a:lnTo>
                  <a:pt x="337471" y="138883"/>
                </a:lnTo>
                <a:cubicBezTo>
                  <a:pt x="318241" y="168119"/>
                  <a:pt x="293707" y="192158"/>
                  <a:pt x="268509" y="203852"/>
                </a:cubicBezTo>
                <a:cubicBezTo>
                  <a:pt x="267183" y="203852"/>
                  <a:pt x="266520" y="203852"/>
                  <a:pt x="265857" y="203852"/>
                </a:cubicBezTo>
                <a:cubicBezTo>
                  <a:pt x="263205" y="203852"/>
                  <a:pt x="261215" y="202553"/>
                  <a:pt x="260552" y="201254"/>
                </a:cubicBezTo>
                <a:cubicBezTo>
                  <a:pt x="259226" y="198005"/>
                  <a:pt x="259889" y="194757"/>
                  <a:pt x="263205" y="193457"/>
                </a:cubicBezTo>
                <a:cubicBezTo>
                  <a:pt x="286413" y="182412"/>
                  <a:pt x="310284" y="160323"/>
                  <a:pt x="328188" y="133036"/>
                </a:cubicBezTo>
                <a:lnTo>
                  <a:pt x="323546" y="133686"/>
                </a:lnTo>
                <a:cubicBezTo>
                  <a:pt x="320231" y="134335"/>
                  <a:pt x="317578" y="132386"/>
                  <a:pt x="316252" y="129138"/>
                </a:cubicBezTo>
                <a:cubicBezTo>
                  <a:pt x="315589" y="126539"/>
                  <a:pt x="317578" y="123291"/>
                  <a:pt x="320894" y="122641"/>
                </a:cubicBezTo>
                <a:close/>
                <a:moveTo>
                  <a:pt x="165766" y="72528"/>
                </a:moveTo>
                <a:lnTo>
                  <a:pt x="165766" y="238492"/>
                </a:lnTo>
                <a:cubicBezTo>
                  <a:pt x="199103" y="243066"/>
                  <a:pt x="225250" y="271162"/>
                  <a:pt x="225250" y="305793"/>
                </a:cubicBezTo>
                <a:cubicBezTo>
                  <a:pt x="225250" y="314940"/>
                  <a:pt x="223289" y="324088"/>
                  <a:pt x="220020" y="331929"/>
                </a:cubicBezTo>
                <a:lnTo>
                  <a:pt x="551427" y="331929"/>
                </a:lnTo>
                <a:cubicBezTo>
                  <a:pt x="563846" y="331929"/>
                  <a:pt x="573651" y="322128"/>
                  <a:pt x="573651" y="309713"/>
                </a:cubicBezTo>
                <a:lnTo>
                  <a:pt x="573651" y="72528"/>
                </a:lnTo>
                <a:close/>
                <a:moveTo>
                  <a:pt x="148771" y="16988"/>
                </a:moveTo>
                <a:cubicBezTo>
                  <a:pt x="138313" y="16988"/>
                  <a:pt x="129161" y="25483"/>
                  <a:pt x="129161" y="35937"/>
                </a:cubicBezTo>
                <a:cubicBezTo>
                  <a:pt x="129161" y="46392"/>
                  <a:pt x="138313" y="54886"/>
                  <a:pt x="148771" y="54886"/>
                </a:cubicBezTo>
                <a:lnTo>
                  <a:pt x="590646" y="54886"/>
                </a:lnTo>
                <a:cubicBezTo>
                  <a:pt x="601105" y="54886"/>
                  <a:pt x="609602" y="46392"/>
                  <a:pt x="609602" y="35937"/>
                </a:cubicBezTo>
                <a:cubicBezTo>
                  <a:pt x="609602" y="25483"/>
                  <a:pt x="601105" y="16988"/>
                  <a:pt x="590646" y="16988"/>
                </a:cubicBezTo>
                <a:close/>
                <a:moveTo>
                  <a:pt x="148771" y="0"/>
                </a:moveTo>
                <a:lnTo>
                  <a:pt x="590646" y="0"/>
                </a:lnTo>
                <a:cubicBezTo>
                  <a:pt x="610910" y="0"/>
                  <a:pt x="627251" y="15682"/>
                  <a:pt x="627251" y="35937"/>
                </a:cubicBezTo>
                <a:cubicBezTo>
                  <a:pt x="627251" y="55539"/>
                  <a:pt x="610910" y="72528"/>
                  <a:pt x="590646" y="72528"/>
                </a:cubicBezTo>
                <a:lnTo>
                  <a:pt x="590646" y="309713"/>
                </a:lnTo>
                <a:cubicBezTo>
                  <a:pt x="590646" y="331275"/>
                  <a:pt x="572997" y="348917"/>
                  <a:pt x="551427" y="348917"/>
                </a:cubicBezTo>
                <a:lnTo>
                  <a:pt x="378860" y="348917"/>
                </a:lnTo>
                <a:lnTo>
                  <a:pt x="378860" y="390081"/>
                </a:lnTo>
                <a:cubicBezTo>
                  <a:pt x="384089" y="392695"/>
                  <a:pt x="388011" y="398576"/>
                  <a:pt x="388011" y="405110"/>
                </a:cubicBezTo>
                <a:cubicBezTo>
                  <a:pt x="388011" y="414911"/>
                  <a:pt x="379514" y="422752"/>
                  <a:pt x="370362" y="422752"/>
                </a:cubicBezTo>
                <a:cubicBezTo>
                  <a:pt x="360557" y="422752"/>
                  <a:pt x="352714" y="414911"/>
                  <a:pt x="352714" y="405110"/>
                </a:cubicBezTo>
                <a:cubicBezTo>
                  <a:pt x="352714" y="398576"/>
                  <a:pt x="355982" y="392695"/>
                  <a:pt x="361211" y="390081"/>
                </a:cubicBezTo>
                <a:lnTo>
                  <a:pt x="361211" y="348917"/>
                </a:lnTo>
                <a:lnTo>
                  <a:pt x="209562" y="348917"/>
                </a:lnTo>
                <a:cubicBezTo>
                  <a:pt x="197142" y="364599"/>
                  <a:pt x="178186" y="373746"/>
                  <a:pt x="157269" y="373746"/>
                </a:cubicBezTo>
                <a:cubicBezTo>
                  <a:pt x="119356" y="373746"/>
                  <a:pt x="89288" y="343690"/>
                  <a:pt x="89288" y="305793"/>
                </a:cubicBezTo>
                <a:cubicBezTo>
                  <a:pt x="89288" y="271162"/>
                  <a:pt x="115434" y="243066"/>
                  <a:pt x="148118" y="238492"/>
                </a:cubicBezTo>
                <a:lnTo>
                  <a:pt x="148118" y="72528"/>
                </a:lnTo>
                <a:cubicBezTo>
                  <a:pt x="128508" y="72528"/>
                  <a:pt x="112166" y="55539"/>
                  <a:pt x="112166" y="35937"/>
                </a:cubicBezTo>
                <a:cubicBezTo>
                  <a:pt x="112166" y="15682"/>
                  <a:pt x="128508" y="0"/>
                  <a:pt x="148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DAFB35E-2CC4-8ECA-A975-6D4C0ABF601F}"/>
              </a:ext>
            </a:extLst>
          </p:cNvPr>
          <p:cNvGrpSpPr/>
          <p:nvPr/>
        </p:nvGrpSpPr>
        <p:grpSpPr>
          <a:xfrm>
            <a:off x="0" y="13731"/>
            <a:ext cx="2222261" cy="634239"/>
            <a:chOff x="358811" y="841073"/>
            <a:chExt cx="2222261" cy="6342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6E10840-D377-8C00-EDB7-648B7AF99FB9}"/>
                </a:ext>
              </a:extLst>
            </p:cNvPr>
            <p:cNvGrpSpPr/>
            <p:nvPr/>
          </p:nvGrpSpPr>
          <p:grpSpPr>
            <a:xfrm flipH="1">
              <a:off x="358811" y="841073"/>
              <a:ext cx="2222261" cy="634239"/>
              <a:chOff x="10029524" y="1"/>
              <a:chExt cx="2162476" cy="617176"/>
            </a:xfrm>
          </p:grpSpPr>
          <p:sp>
            <p:nvSpPr>
              <p:cNvPr id="40" name="Rectangle 9">
                <a:extLst>
                  <a:ext uri="{FF2B5EF4-FFF2-40B4-BE49-F238E27FC236}">
                    <a16:creationId xmlns:a16="http://schemas.microsoft.com/office/drawing/2014/main" id="{FD209ADE-0112-F629-95A5-9BDA2F0B0842}"/>
                  </a:ext>
                </a:extLst>
              </p:cNvPr>
              <p:cNvSpPr/>
              <p:nvPr/>
            </p:nvSpPr>
            <p:spPr>
              <a:xfrm>
                <a:off x="10029524" y="1"/>
                <a:ext cx="2162476" cy="617176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F7C4D05-39CF-72F9-A1ED-C8BE0A04F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0919" y="136547"/>
                <a:ext cx="1646807" cy="402467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8D25C7-BAE8-293C-42E5-E0330F1F5200}"/>
                </a:ext>
              </a:extLst>
            </p:cNvPr>
            <p:cNvSpPr/>
            <p:nvPr/>
          </p:nvSpPr>
          <p:spPr>
            <a:xfrm>
              <a:off x="358811" y="841073"/>
              <a:ext cx="1799493" cy="55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569D609-81F4-71AE-B4C5-AE6A2A271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941" b="-4368"/>
            <a:stretch/>
          </p:blipFill>
          <p:spPr>
            <a:xfrm>
              <a:off x="360536" y="841073"/>
              <a:ext cx="1553962" cy="63183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D055B81-5996-3DBA-2B6C-A81016C16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3664" y="5982"/>
            <a:ext cx="2225233" cy="63403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52CED5A-337B-EA31-326A-4B3F62443A7B}"/>
              </a:ext>
            </a:extLst>
          </p:cNvPr>
          <p:cNvGrpSpPr/>
          <p:nvPr/>
        </p:nvGrpSpPr>
        <p:grpSpPr>
          <a:xfrm>
            <a:off x="2719116" y="3634"/>
            <a:ext cx="5993085" cy="581586"/>
            <a:chOff x="3200400" y="9111"/>
            <a:chExt cx="4203461" cy="634753"/>
          </a:xfrm>
          <a:gradFill>
            <a:gsLst>
              <a:gs pos="11000">
                <a:srgbClr val="00B0F0"/>
              </a:gs>
              <a:gs pos="53000">
                <a:srgbClr val="002060"/>
              </a:gs>
            </a:gsLst>
            <a:path path="circle">
              <a:fillToRect l="100000" b="100000"/>
            </a:path>
          </a:gradFill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5B3E88C6-1012-90E9-6844-61FE6DCBAB16}"/>
                </a:ext>
              </a:extLst>
            </p:cNvPr>
            <p:cNvSpPr/>
            <p:nvPr/>
          </p:nvSpPr>
          <p:spPr>
            <a:xfrm>
              <a:off x="3200400" y="9111"/>
              <a:ext cx="2222261" cy="634239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9">
              <a:extLst>
                <a:ext uri="{FF2B5EF4-FFF2-40B4-BE49-F238E27FC236}">
                  <a16:creationId xmlns:a16="http://schemas.microsoft.com/office/drawing/2014/main" id="{1AB2D3DB-B10C-3828-B8C0-6402EA3B14B3}"/>
                </a:ext>
              </a:extLst>
            </p:cNvPr>
            <p:cNvSpPr/>
            <p:nvPr/>
          </p:nvSpPr>
          <p:spPr>
            <a:xfrm flipH="1">
              <a:off x="5181600" y="9625"/>
              <a:ext cx="2222261" cy="634239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755DAD-A63F-2338-3A67-8E5B579A17AB}"/>
              </a:ext>
            </a:extLst>
          </p:cNvPr>
          <p:cNvSpPr txBox="1"/>
          <p:nvPr/>
        </p:nvSpPr>
        <p:spPr>
          <a:xfrm>
            <a:off x="2945055" y="72427"/>
            <a:ext cx="5767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Poppins Light" pitchFamily="2" charset="77"/>
              </a:rPr>
              <a:t>Peraturan Menteri ESDM No 4 Tahun 2018 </a:t>
            </a:r>
            <a:endParaRPr kumimoji="0" lang="fi-FI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Poppins Ligh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9DECD-C6F3-EDA6-0EA4-B70C9F9D46FE}"/>
              </a:ext>
            </a:extLst>
          </p:cNvPr>
          <p:cNvSpPr txBox="1"/>
          <p:nvPr/>
        </p:nvSpPr>
        <p:spPr>
          <a:xfrm>
            <a:off x="188499" y="6180728"/>
            <a:ext cx="7485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 err="1">
                <a:solidFill>
                  <a:srgbClr val="000000"/>
                </a:solidFill>
                <a:latin typeface="Tw Cen MT" panose="020B0602020104020603" pitchFamily="34" charset="0"/>
              </a:rPr>
              <a:t>Referensi</a:t>
            </a:r>
            <a:r>
              <a:rPr lang="en-US" sz="1400" b="1" dirty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Tw Cen MT" panose="020B0602020104020603" pitchFamily="34" charset="0"/>
              </a:rPr>
              <a:t>Peraturan</a:t>
            </a:r>
            <a:r>
              <a:rPr lang="en-US" sz="1400" b="1" dirty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Tw Cen MT" panose="020B0602020104020603" pitchFamily="34" charset="0"/>
              </a:rPr>
              <a:t>Peraturan</a:t>
            </a:r>
            <a: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  <a:t> Menteri ESDM No 4 </a:t>
            </a:r>
            <a:r>
              <a:rPr lang="en-US" sz="1400" dirty="0" err="1">
                <a:solidFill>
                  <a:srgbClr val="000000"/>
                </a:solidFill>
                <a:latin typeface="Tw Cen MT" panose="020B0602020104020603" pitchFamily="34" charset="0"/>
              </a:rPr>
              <a:t>Tahun</a:t>
            </a:r>
            <a: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  <a:t> 2018 Pasal 10, 11, 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723D7-5125-5230-C58E-FC23B5135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85" y="865789"/>
            <a:ext cx="4095415" cy="2477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5E66E-6A75-339D-7134-5CA1C8134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9168" y="2850190"/>
            <a:ext cx="4314164" cy="3615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77A21-AB5F-CCDD-E4AD-AC4156E190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3852" y="647970"/>
            <a:ext cx="4159623" cy="42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0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9DB4ED-A25B-A88B-8731-E6F8EB9E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6F0B2FEC-AAB5-C4D3-2907-9D2AB17C2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6F0B2FEC-AAB5-C4D3-2907-9D2AB17C2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Freeform 61">
            <a:extLst>
              <a:ext uri="{FF2B5EF4-FFF2-40B4-BE49-F238E27FC236}">
                <a16:creationId xmlns:a16="http://schemas.microsoft.com/office/drawing/2014/main" id="{54C5877A-57C8-8AF2-7860-B3448F39C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64" y="177881"/>
            <a:ext cx="597878" cy="523758"/>
          </a:xfrm>
          <a:custGeom>
            <a:avLst/>
            <a:gdLst>
              <a:gd name="connsiteX0" fmla="*/ 127572 w 627251"/>
              <a:gd name="connsiteY0" fmla="*/ 498293 h 549490"/>
              <a:gd name="connsiteX1" fmla="*/ 134773 w 627251"/>
              <a:gd name="connsiteY1" fmla="*/ 506269 h 549490"/>
              <a:gd name="connsiteX2" fmla="*/ 127572 w 627251"/>
              <a:gd name="connsiteY2" fmla="*/ 514910 h 549490"/>
              <a:gd name="connsiteX3" fmla="*/ 120972 w 627251"/>
              <a:gd name="connsiteY3" fmla="*/ 506269 h 549490"/>
              <a:gd name="connsiteX4" fmla="*/ 127572 w 627251"/>
              <a:gd name="connsiteY4" fmla="*/ 498293 h 549490"/>
              <a:gd name="connsiteX5" fmla="*/ 127572 w 627251"/>
              <a:gd name="connsiteY5" fmla="*/ 469490 h 549490"/>
              <a:gd name="connsiteX6" fmla="*/ 134773 w 627251"/>
              <a:gd name="connsiteY6" fmla="*/ 477785 h 549490"/>
              <a:gd name="connsiteX7" fmla="*/ 127572 w 627251"/>
              <a:gd name="connsiteY7" fmla="*/ 486081 h 549490"/>
              <a:gd name="connsiteX8" fmla="*/ 120972 w 627251"/>
              <a:gd name="connsiteY8" fmla="*/ 477785 h 549490"/>
              <a:gd name="connsiteX9" fmla="*/ 127572 w 627251"/>
              <a:gd name="connsiteY9" fmla="*/ 469490 h 549490"/>
              <a:gd name="connsiteX10" fmla="*/ 190195 w 627251"/>
              <a:gd name="connsiteY10" fmla="*/ 412100 h 549490"/>
              <a:gd name="connsiteX11" fmla="*/ 171957 w 627251"/>
              <a:gd name="connsiteY11" fmla="*/ 428301 h 549490"/>
              <a:gd name="connsiteX12" fmla="*/ 164792 w 627251"/>
              <a:gd name="connsiteY12" fmla="*/ 432838 h 549490"/>
              <a:gd name="connsiteX13" fmla="*/ 164792 w 627251"/>
              <a:gd name="connsiteY13" fmla="*/ 531992 h 549490"/>
              <a:gd name="connsiteX14" fmla="*/ 289852 w 627251"/>
              <a:gd name="connsiteY14" fmla="*/ 531992 h 549490"/>
              <a:gd name="connsiteX15" fmla="*/ 296365 w 627251"/>
              <a:gd name="connsiteY15" fmla="*/ 526160 h 549490"/>
              <a:gd name="connsiteX16" fmla="*/ 296365 w 627251"/>
              <a:gd name="connsiteY16" fmla="*/ 482739 h 549490"/>
              <a:gd name="connsiteX17" fmla="*/ 224717 w 627251"/>
              <a:gd name="connsiteY17" fmla="*/ 412100 h 549490"/>
              <a:gd name="connsiteX18" fmla="*/ 88584 w 627251"/>
              <a:gd name="connsiteY18" fmla="*/ 412100 h 549490"/>
              <a:gd name="connsiteX19" fmla="*/ 17587 w 627251"/>
              <a:gd name="connsiteY19" fmla="*/ 482739 h 549490"/>
              <a:gd name="connsiteX20" fmla="*/ 17587 w 627251"/>
              <a:gd name="connsiteY20" fmla="*/ 526160 h 549490"/>
              <a:gd name="connsiteX21" fmla="*/ 23449 w 627251"/>
              <a:gd name="connsiteY21" fmla="*/ 531992 h 549490"/>
              <a:gd name="connsiteX22" fmla="*/ 147857 w 627251"/>
              <a:gd name="connsiteY22" fmla="*/ 531992 h 549490"/>
              <a:gd name="connsiteX23" fmla="*/ 147857 w 627251"/>
              <a:gd name="connsiteY23" fmla="*/ 432190 h 549490"/>
              <a:gd name="connsiteX24" fmla="*/ 141344 w 627251"/>
              <a:gd name="connsiteY24" fmla="*/ 428301 h 549490"/>
              <a:gd name="connsiteX25" fmla="*/ 123757 w 627251"/>
              <a:gd name="connsiteY25" fmla="*/ 412100 h 549490"/>
              <a:gd name="connsiteX26" fmla="*/ 88584 w 627251"/>
              <a:gd name="connsiteY26" fmla="*/ 394602 h 549490"/>
              <a:gd name="connsiteX27" fmla="*/ 105519 w 627251"/>
              <a:gd name="connsiteY27" fmla="*/ 394602 h 549490"/>
              <a:gd name="connsiteX28" fmla="*/ 208433 w 627251"/>
              <a:gd name="connsiteY28" fmla="*/ 394602 h 549490"/>
              <a:gd name="connsiteX29" fmla="*/ 224717 w 627251"/>
              <a:gd name="connsiteY29" fmla="*/ 394602 h 549490"/>
              <a:gd name="connsiteX30" fmla="*/ 313301 w 627251"/>
              <a:gd name="connsiteY30" fmla="*/ 482739 h 549490"/>
              <a:gd name="connsiteX31" fmla="*/ 313301 w 627251"/>
              <a:gd name="connsiteY31" fmla="*/ 526160 h 549490"/>
              <a:gd name="connsiteX32" fmla="*/ 289852 w 627251"/>
              <a:gd name="connsiteY32" fmla="*/ 549490 h 549490"/>
              <a:gd name="connsiteX33" fmla="*/ 23449 w 627251"/>
              <a:gd name="connsiteY33" fmla="*/ 549490 h 549490"/>
              <a:gd name="connsiteX34" fmla="*/ 0 w 627251"/>
              <a:gd name="connsiteY34" fmla="*/ 526160 h 549490"/>
              <a:gd name="connsiteX35" fmla="*/ 0 w 627251"/>
              <a:gd name="connsiteY35" fmla="*/ 482739 h 549490"/>
              <a:gd name="connsiteX36" fmla="*/ 88584 w 627251"/>
              <a:gd name="connsiteY36" fmla="*/ 394602 h 549490"/>
              <a:gd name="connsiteX37" fmla="*/ 157269 w 627251"/>
              <a:gd name="connsiteY37" fmla="*/ 255480 h 549490"/>
              <a:gd name="connsiteX38" fmla="*/ 106283 w 627251"/>
              <a:gd name="connsiteY38" fmla="*/ 305793 h 549490"/>
              <a:gd name="connsiteX39" fmla="*/ 157269 w 627251"/>
              <a:gd name="connsiteY39" fmla="*/ 356758 h 549490"/>
              <a:gd name="connsiteX40" fmla="*/ 207601 w 627251"/>
              <a:gd name="connsiteY40" fmla="*/ 305793 h 549490"/>
              <a:gd name="connsiteX41" fmla="*/ 157269 w 627251"/>
              <a:gd name="connsiteY41" fmla="*/ 255480 h 549490"/>
              <a:gd name="connsiteX42" fmla="*/ 397349 w 627251"/>
              <a:gd name="connsiteY42" fmla="*/ 236185 h 549490"/>
              <a:gd name="connsiteX43" fmla="*/ 451682 w 627251"/>
              <a:gd name="connsiteY43" fmla="*/ 236185 h 549490"/>
              <a:gd name="connsiteX44" fmla="*/ 460192 w 627251"/>
              <a:gd name="connsiteY44" fmla="*/ 244209 h 549490"/>
              <a:gd name="connsiteX45" fmla="*/ 451682 w 627251"/>
              <a:gd name="connsiteY45" fmla="*/ 252850 h 549490"/>
              <a:gd name="connsiteX46" fmla="*/ 397349 w 627251"/>
              <a:gd name="connsiteY46" fmla="*/ 252850 h 549490"/>
              <a:gd name="connsiteX47" fmla="*/ 388839 w 627251"/>
              <a:gd name="connsiteY47" fmla="*/ 244209 h 549490"/>
              <a:gd name="connsiteX48" fmla="*/ 397349 w 627251"/>
              <a:gd name="connsiteY48" fmla="*/ 236185 h 549490"/>
              <a:gd name="connsiteX49" fmla="*/ 397327 w 627251"/>
              <a:gd name="connsiteY49" fmla="*/ 198741 h 549490"/>
              <a:gd name="connsiteX50" fmla="*/ 526596 w 627251"/>
              <a:gd name="connsiteY50" fmla="*/ 198741 h 549490"/>
              <a:gd name="connsiteX51" fmla="*/ 535083 w 627251"/>
              <a:gd name="connsiteY51" fmla="*/ 207382 h 549490"/>
              <a:gd name="connsiteX52" fmla="*/ 526596 w 627251"/>
              <a:gd name="connsiteY52" fmla="*/ 215406 h 549490"/>
              <a:gd name="connsiteX53" fmla="*/ 397327 w 627251"/>
              <a:gd name="connsiteY53" fmla="*/ 215406 h 549490"/>
              <a:gd name="connsiteX54" fmla="*/ 388840 w 627251"/>
              <a:gd name="connsiteY54" fmla="*/ 207382 h 549490"/>
              <a:gd name="connsiteX55" fmla="*/ 397327 w 627251"/>
              <a:gd name="connsiteY55" fmla="*/ 198741 h 549490"/>
              <a:gd name="connsiteX56" fmla="*/ 334882 w 627251"/>
              <a:gd name="connsiteY56" fmla="*/ 172818 h 549490"/>
              <a:gd name="connsiteX57" fmla="*/ 357732 w 627251"/>
              <a:gd name="connsiteY57" fmla="*/ 172818 h 549490"/>
              <a:gd name="connsiteX58" fmla="*/ 363608 w 627251"/>
              <a:gd name="connsiteY58" fmla="*/ 178672 h 549490"/>
              <a:gd name="connsiteX59" fmla="*/ 363608 w 627251"/>
              <a:gd name="connsiteY59" fmla="*/ 256068 h 549490"/>
              <a:gd name="connsiteX60" fmla="*/ 368178 w 627251"/>
              <a:gd name="connsiteY60" fmla="*/ 256068 h 549490"/>
              <a:gd name="connsiteX61" fmla="*/ 376665 w 627251"/>
              <a:gd name="connsiteY61" fmla="*/ 264523 h 549490"/>
              <a:gd name="connsiteX62" fmla="*/ 368178 w 627251"/>
              <a:gd name="connsiteY62" fmla="*/ 272979 h 549490"/>
              <a:gd name="connsiteX63" fmla="*/ 238910 w 627251"/>
              <a:gd name="connsiteY63" fmla="*/ 272979 h 549490"/>
              <a:gd name="connsiteX64" fmla="*/ 230423 w 627251"/>
              <a:gd name="connsiteY64" fmla="*/ 264523 h 549490"/>
              <a:gd name="connsiteX65" fmla="*/ 238910 w 627251"/>
              <a:gd name="connsiteY65" fmla="*/ 256068 h 549490"/>
              <a:gd name="connsiteX66" fmla="*/ 243480 w 627251"/>
              <a:gd name="connsiteY66" fmla="*/ 256068 h 549490"/>
              <a:gd name="connsiteX67" fmla="*/ 243480 w 627251"/>
              <a:gd name="connsiteY67" fmla="*/ 233305 h 549490"/>
              <a:gd name="connsiteX68" fmla="*/ 249356 w 627251"/>
              <a:gd name="connsiteY68" fmla="*/ 228101 h 549490"/>
              <a:gd name="connsiteX69" fmla="*/ 272859 w 627251"/>
              <a:gd name="connsiteY69" fmla="*/ 228101 h 549490"/>
              <a:gd name="connsiteX70" fmla="*/ 278735 w 627251"/>
              <a:gd name="connsiteY70" fmla="*/ 233305 h 549490"/>
              <a:gd name="connsiteX71" fmla="*/ 278735 w 627251"/>
              <a:gd name="connsiteY71" fmla="*/ 256068 h 549490"/>
              <a:gd name="connsiteX72" fmla="*/ 286570 w 627251"/>
              <a:gd name="connsiteY72" fmla="*/ 256068 h 549490"/>
              <a:gd name="connsiteX73" fmla="*/ 286570 w 627251"/>
              <a:gd name="connsiteY73" fmla="*/ 215094 h 549490"/>
              <a:gd name="connsiteX74" fmla="*/ 291792 w 627251"/>
              <a:gd name="connsiteY74" fmla="*/ 209240 h 549490"/>
              <a:gd name="connsiteX75" fmla="*/ 315296 w 627251"/>
              <a:gd name="connsiteY75" fmla="*/ 209240 h 549490"/>
              <a:gd name="connsiteX76" fmla="*/ 321171 w 627251"/>
              <a:gd name="connsiteY76" fmla="*/ 215094 h 549490"/>
              <a:gd name="connsiteX77" fmla="*/ 321171 w 627251"/>
              <a:gd name="connsiteY77" fmla="*/ 256068 h 549490"/>
              <a:gd name="connsiteX78" fmla="*/ 329006 w 627251"/>
              <a:gd name="connsiteY78" fmla="*/ 256068 h 549490"/>
              <a:gd name="connsiteX79" fmla="*/ 329006 w 627251"/>
              <a:gd name="connsiteY79" fmla="*/ 178672 h 549490"/>
              <a:gd name="connsiteX80" fmla="*/ 334882 w 627251"/>
              <a:gd name="connsiteY80" fmla="*/ 172818 h 549490"/>
              <a:gd name="connsiteX81" fmla="*/ 394379 w 627251"/>
              <a:gd name="connsiteY81" fmla="*/ 164178 h 549490"/>
              <a:gd name="connsiteX82" fmla="*/ 486344 w 627251"/>
              <a:gd name="connsiteY82" fmla="*/ 164178 h 549490"/>
              <a:gd name="connsiteX83" fmla="*/ 494763 w 627251"/>
              <a:gd name="connsiteY83" fmla="*/ 172819 h 549490"/>
              <a:gd name="connsiteX84" fmla="*/ 486344 w 627251"/>
              <a:gd name="connsiteY84" fmla="*/ 180843 h 549490"/>
              <a:gd name="connsiteX85" fmla="*/ 394379 w 627251"/>
              <a:gd name="connsiteY85" fmla="*/ 180843 h 549490"/>
              <a:gd name="connsiteX86" fmla="*/ 385960 w 627251"/>
              <a:gd name="connsiteY86" fmla="*/ 172819 h 549490"/>
              <a:gd name="connsiteX87" fmla="*/ 394379 w 627251"/>
              <a:gd name="connsiteY87" fmla="*/ 164178 h 549490"/>
              <a:gd name="connsiteX88" fmla="*/ 397327 w 627251"/>
              <a:gd name="connsiteY88" fmla="*/ 126733 h 549490"/>
              <a:gd name="connsiteX89" fmla="*/ 526596 w 627251"/>
              <a:gd name="connsiteY89" fmla="*/ 126733 h 549490"/>
              <a:gd name="connsiteX90" fmla="*/ 535083 w 627251"/>
              <a:gd name="connsiteY90" fmla="*/ 135054 h 549490"/>
              <a:gd name="connsiteX91" fmla="*/ 526596 w 627251"/>
              <a:gd name="connsiteY91" fmla="*/ 143375 h 549490"/>
              <a:gd name="connsiteX92" fmla="*/ 397327 w 627251"/>
              <a:gd name="connsiteY92" fmla="*/ 143375 h 549490"/>
              <a:gd name="connsiteX93" fmla="*/ 388840 w 627251"/>
              <a:gd name="connsiteY93" fmla="*/ 135054 h 549490"/>
              <a:gd name="connsiteX94" fmla="*/ 397327 w 627251"/>
              <a:gd name="connsiteY94" fmla="*/ 126733 h 549490"/>
              <a:gd name="connsiteX95" fmla="*/ 338797 w 627251"/>
              <a:gd name="connsiteY95" fmla="*/ 119392 h 549490"/>
              <a:gd name="connsiteX96" fmla="*/ 346754 w 627251"/>
              <a:gd name="connsiteY96" fmla="*/ 123940 h 549490"/>
              <a:gd name="connsiteX97" fmla="*/ 350070 w 627251"/>
              <a:gd name="connsiteY97" fmla="*/ 141482 h 549490"/>
              <a:gd name="connsiteX98" fmla="*/ 345428 w 627251"/>
              <a:gd name="connsiteY98" fmla="*/ 147979 h 549490"/>
              <a:gd name="connsiteX99" fmla="*/ 344102 w 627251"/>
              <a:gd name="connsiteY99" fmla="*/ 147979 h 549490"/>
              <a:gd name="connsiteX100" fmla="*/ 338134 w 627251"/>
              <a:gd name="connsiteY100" fmla="*/ 143431 h 549490"/>
              <a:gd name="connsiteX101" fmla="*/ 337471 w 627251"/>
              <a:gd name="connsiteY101" fmla="*/ 138883 h 549490"/>
              <a:gd name="connsiteX102" fmla="*/ 268509 w 627251"/>
              <a:gd name="connsiteY102" fmla="*/ 203852 h 549490"/>
              <a:gd name="connsiteX103" fmla="*/ 265857 w 627251"/>
              <a:gd name="connsiteY103" fmla="*/ 203852 h 549490"/>
              <a:gd name="connsiteX104" fmla="*/ 260552 w 627251"/>
              <a:gd name="connsiteY104" fmla="*/ 201254 h 549490"/>
              <a:gd name="connsiteX105" fmla="*/ 263205 w 627251"/>
              <a:gd name="connsiteY105" fmla="*/ 193457 h 549490"/>
              <a:gd name="connsiteX106" fmla="*/ 328188 w 627251"/>
              <a:gd name="connsiteY106" fmla="*/ 133036 h 549490"/>
              <a:gd name="connsiteX107" fmla="*/ 323546 w 627251"/>
              <a:gd name="connsiteY107" fmla="*/ 133686 h 549490"/>
              <a:gd name="connsiteX108" fmla="*/ 316252 w 627251"/>
              <a:gd name="connsiteY108" fmla="*/ 129138 h 549490"/>
              <a:gd name="connsiteX109" fmla="*/ 320894 w 627251"/>
              <a:gd name="connsiteY109" fmla="*/ 122641 h 549490"/>
              <a:gd name="connsiteX110" fmla="*/ 165766 w 627251"/>
              <a:gd name="connsiteY110" fmla="*/ 72528 h 549490"/>
              <a:gd name="connsiteX111" fmla="*/ 165766 w 627251"/>
              <a:gd name="connsiteY111" fmla="*/ 238492 h 549490"/>
              <a:gd name="connsiteX112" fmla="*/ 225250 w 627251"/>
              <a:gd name="connsiteY112" fmla="*/ 305793 h 549490"/>
              <a:gd name="connsiteX113" fmla="*/ 220020 w 627251"/>
              <a:gd name="connsiteY113" fmla="*/ 331929 h 549490"/>
              <a:gd name="connsiteX114" fmla="*/ 551427 w 627251"/>
              <a:gd name="connsiteY114" fmla="*/ 331929 h 549490"/>
              <a:gd name="connsiteX115" fmla="*/ 573651 w 627251"/>
              <a:gd name="connsiteY115" fmla="*/ 309713 h 549490"/>
              <a:gd name="connsiteX116" fmla="*/ 573651 w 627251"/>
              <a:gd name="connsiteY116" fmla="*/ 72528 h 549490"/>
              <a:gd name="connsiteX117" fmla="*/ 148771 w 627251"/>
              <a:gd name="connsiteY117" fmla="*/ 16988 h 549490"/>
              <a:gd name="connsiteX118" fmla="*/ 129161 w 627251"/>
              <a:gd name="connsiteY118" fmla="*/ 35937 h 549490"/>
              <a:gd name="connsiteX119" fmla="*/ 148771 w 627251"/>
              <a:gd name="connsiteY119" fmla="*/ 54886 h 549490"/>
              <a:gd name="connsiteX120" fmla="*/ 590646 w 627251"/>
              <a:gd name="connsiteY120" fmla="*/ 54886 h 549490"/>
              <a:gd name="connsiteX121" fmla="*/ 609602 w 627251"/>
              <a:gd name="connsiteY121" fmla="*/ 35937 h 549490"/>
              <a:gd name="connsiteX122" fmla="*/ 590646 w 627251"/>
              <a:gd name="connsiteY122" fmla="*/ 16988 h 549490"/>
              <a:gd name="connsiteX123" fmla="*/ 148771 w 627251"/>
              <a:gd name="connsiteY123" fmla="*/ 0 h 549490"/>
              <a:gd name="connsiteX124" fmla="*/ 590646 w 627251"/>
              <a:gd name="connsiteY124" fmla="*/ 0 h 549490"/>
              <a:gd name="connsiteX125" fmla="*/ 627251 w 627251"/>
              <a:gd name="connsiteY125" fmla="*/ 35937 h 549490"/>
              <a:gd name="connsiteX126" fmla="*/ 590646 w 627251"/>
              <a:gd name="connsiteY126" fmla="*/ 72528 h 549490"/>
              <a:gd name="connsiteX127" fmla="*/ 590646 w 627251"/>
              <a:gd name="connsiteY127" fmla="*/ 309713 h 549490"/>
              <a:gd name="connsiteX128" fmla="*/ 551427 w 627251"/>
              <a:gd name="connsiteY128" fmla="*/ 348917 h 549490"/>
              <a:gd name="connsiteX129" fmla="*/ 378860 w 627251"/>
              <a:gd name="connsiteY129" fmla="*/ 348917 h 549490"/>
              <a:gd name="connsiteX130" fmla="*/ 378860 w 627251"/>
              <a:gd name="connsiteY130" fmla="*/ 390081 h 549490"/>
              <a:gd name="connsiteX131" fmla="*/ 388011 w 627251"/>
              <a:gd name="connsiteY131" fmla="*/ 405110 h 549490"/>
              <a:gd name="connsiteX132" fmla="*/ 370362 w 627251"/>
              <a:gd name="connsiteY132" fmla="*/ 422752 h 549490"/>
              <a:gd name="connsiteX133" fmla="*/ 352714 w 627251"/>
              <a:gd name="connsiteY133" fmla="*/ 405110 h 549490"/>
              <a:gd name="connsiteX134" fmla="*/ 361211 w 627251"/>
              <a:gd name="connsiteY134" fmla="*/ 390081 h 549490"/>
              <a:gd name="connsiteX135" fmla="*/ 361211 w 627251"/>
              <a:gd name="connsiteY135" fmla="*/ 348917 h 549490"/>
              <a:gd name="connsiteX136" fmla="*/ 209562 w 627251"/>
              <a:gd name="connsiteY136" fmla="*/ 348917 h 549490"/>
              <a:gd name="connsiteX137" fmla="*/ 157269 w 627251"/>
              <a:gd name="connsiteY137" fmla="*/ 373746 h 549490"/>
              <a:gd name="connsiteX138" fmla="*/ 89288 w 627251"/>
              <a:gd name="connsiteY138" fmla="*/ 305793 h 549490"/>
              <a:gd name="connsiteX139" fmla="*/ 148118 w 627251"/>
              <a:gd name="connsiteY139" fmla="*/ 238492 h 549490"/>
              <a:gd name="connsiteX140" fmla="*/ 148118 w 627251"/>
              <a:gd name="connsiteY140" fmla="*/ 72528 h 549490"/>
              <a:gd name="connsiteX141" fmla="*/ 112166 w 627251"/>
              <a:gd name="connsiteY141" fmla="*/ 35937 h 549490"/>
              <a:gd name="connsiteX142" fmla="*/ 148771 w 627251"/>
              <a:gd name="connsiteY142" fmla="*/ 0 h 5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627251" h="549490">
                <a:moveTo>
                  <a:pt x="127572" y="498293"/>
                </a:moveTo>
                <a:cubicBezTo>
                  <a:pt x="131773" y="498293"/>
                  <a:pt x="134773" y="501616"/>
                  <a:pt x="134773" y="506269"/>
                </a:cubicBezTo>
                <a:cubicBezTo>
                  <a:pt x="134773" y="510922"/>
                  <a:pt x="131773" y="514910"/>
                  <a:pt x="127572" y="514910"/>
                </a:cubicBezTo>
                <a:cubicBezTo>
                  <a:pt x="123972" y="514910"/>
                  <a:pt x="120972" y="510922"/>
                  <a:pt x="120972" y="506269"/>
                </a:cubicBezTo>
                <a:cubicBezTo>
                  <a:pt x="120972" y="501616"/>
                  <a:pt x="123972" y="498293"/>
                  <a:pt x="127572" y="498293"/>
                </a:cubicBezTo>
                <a:close/>
                <a:moveTo>
                  <a:pt x="127572" y="469490"/>
                </a:moveTo>
                <a:cubicBezTo>
                  <a:pt x="131773" y="469490"/>
                  <a:pt x="134773" y="472946"/>
                  <a:pt x="134773" y="477785"/>
                </a:cubicBezTo>
                <a:cubicBezTo>
                  <a:pt x="134773" y="482624"/>
                  <a:pt x="131773" y="486081"/>
                  <a:pt x="127572" y="486081"/>
                </a:cubicBezTo>
                <a:cubicBezTo>
                  <a:pt x="123972" y="486081"/>
                  <a:pt x="120972" y="482624"/>
                  <a:pt x="120972" y="477785"/>
                </a:cubicBezTo>
                <a:cubicBezTo>
                  <a:pt x="120972" y="472946"/>
                  <a:pt x="123972" y="469490"/>
                  <a:pt x="127572" y="469490"/>
                </a:cubicBezTo>
                <a:close/>
                <a:moveTo>
                  <a:pt x="190195" y="412100"/>
                </a:moveTo>
                <a:lnTo>
                  <a:pt x="171957" y="428301"/>
                </a:lnTo>
                <a:cubicBezTo>
                  <a:pt x="170003" y="430894"/>
                  <a:pt x="167398" y="431542"/>
                  <a:pt x="164792" y="432838"/>
                </a:cubicBezTo>
                <a:lnTo>
                  <a:pt x="164792" y="531992"/>
                </a:lnTo>
                <a:lnTo>
                  <a:pt x="289852" y="531992"/>
                </a:lnTo>
                <a:cubicBezTo>
                  <a:pt x="293109" y="531992"/>
                  <a:pt x="296365" y="529400"/>
                  <a:pt x="296365" y="526160"/>
                </a:cubicBezTo>
                <a:lnTo>
                  <a:pt x="296365" y="482739"/>
                </a:lnTo>
                <a:cubicBezTo>
                  <a:pt x="296365" y="443855"/>
                  <a:pt x="263798" y="412100"/>
                  <a:pt x="224717" y="412100"/>
                </a:cubicBezTo>
                <a:close/>
                <a:moveTo>
                  <a:pt x="88584" y="412100"/>
                </a:moveTo>
                <a:cubicBezTo>
                  <a:pt x="49503" y="412100"/>
                  <a:pt x="17587" y="443855"/>
                  <a:pt x="17587" y="482739"/>
                </a:cubicBezTo>
                <a:lnTo>
                  <a:pt x="17587" y="526160"/>
                </a:lnTo>
                <a:cubicBezTo>
                  <a:pt x="17587" y="529400"/>
                  <a:pt x="20192" y="531992"/>
                  <a:pt x="23449" y="531992"/>
                </a:cubicBezTo>
                <a:lnTo>
                  <a:pt x="147857" y="531992"/>
                </a:lnTo>
                <a:lnTo>
                  <a:pt x="147857" y="432190"/>
                </a:lnTo>
                <a:cubicBezTo>
                  <a:pt x="145252" y="431542"/>
                  <a:pt x="143298" y="430246"/>
                  <a:pt x="141344" y="428301"/>
                </a:cubicBezTo>
                <a:lnTo>
                  <a:pt x="123757" y="412100"/>
                </a:lnTo>
                <a:close/>
                <a:moveTo>
                  <a:pt x="88584" y="394602"/>
                </a:moveTo>
                <a:lnTo>
                  <a:pt x="105519" y="394602"/>
                </a:lnTo>
                <a:lnTo>
                  <a:pt x="208433" y="394602"/>
                </a:lnTo>
                <a:lnTo>
                  <a:pt x="224717" y="394602"/>
                </a:lnTo>
                <a:cubicBezTo>
                  <a:pt x="273568" y="394602"/>
                  <a:pt x="313301" y="434134"/>
                  <a:pt x="313301" y="482739"/>
                </a:cubicBezTo>
                <a:lnTo>
                  <a:pt x="313301" y="526160"/>
                </a:lnTo>
                <a:cubicBezTo>
                  <a:pt x="313301" y="539121"/>
                  <a:pt x="302879" y="549490"/>
                  <a:pt x="289852" y="549490"/>
                </a:cubicBezTo>
                <a:lnTo>
                  <a:pt x="23449" y="549490"/>
                </a:lnTo>
                <a:cubicBezTo>
                  <a:pt x="10422" y="549490"/>
                  <a:pt x="0" y="539121"/>
                  <a:pt x="0" y="526160"/>
                </a:cubicBezTo>
                <a:lnTo>
                  <a:pt x="0" y="482739"/>
                </a:lnTo>
                <a:cubicBezTo>
                  <a:pt x="0" y="434134"/>
                  <a:pt x="39733" y="394602"/>
                  <a:pt x="88584" y="394602"/>
                </a:cubicBezTo>
                <a:close/>
                <a:moveTo>
                  <a:pt x="157269" y="255480"/>
                </a:moveTo>
                <a:cubicBezTo>
                  <a:pt x="129161" y="255480"/>
                  <a:pt x="106283" y="277696"/>
                  <a:pt x="106283" y="305793"/>
                </a:cubicBezTo>
                <a:cubicBezTo>
                  <a:pt x="106283" y="333889"/>
                  <a:pt x="129161" y="356758"/>
                  <a:pt x="157269" y="356758"/>
                </a:cubicBezTo>
                <a:cubicBezTo>
                  <a:pt x="184723" y="356758"/>
                  <a:pt x="207601" y="333889"/>
                  <a:pt x="207601" y="305793"/>
                </a:cubicBezTo>
                <a:cubicBezTo>
                  <a:pt x="207601" y="277696"/>
                  <a:pt x="184723" y="255480"/>
                  <a:pt x="157269" y="255480"/>
                </a:cubicBezTo>
                <a:close/>
                <a:moveTo>
                  <a:pt x="397349" y="236185"/>
                </a:moveTo>
                <a:lnTo>
                  <a:pt x="451682" y="236185"/>
                </a:lnTo>
                <a:cubicBezTo>
                  <a:pt x="456265" y="236185"/>
                  <a:pt x="460192" y="239888"/>
                  <a:pt x="460192" y="244209"/>
                </a:cubicBezTo>
                <a:cubicBezTo>
                  <a:pt x="460192" y="248529"/>
                  <a:pt x="456265" y="252850"/>
                  <a:pt x="451682" y="252850"/>
                </a:cubicBezTo>
                <a:lnTo>
                  <a:pt x="397349" y="252850"/>
                </a:lnTo>
                <a:cubicBezTo>
                  <a:pt x="392767" y="252850"/>
                  <a:pt x="388839" y="248529"/>
                  <a:pt x="388839" y="244209"/>
                </a:cubicBezTo>
                <a:cubicBezTo>
                  <a:pt x="388839" y="239888"/>
                  <a:pt x="392767" y="236185"/>
                  <a:pt x="397349" y="236185"/>
                </a:cubicBezTo>
                <a:close/>
                <a:moveTo>
                  <a:pt x="397327" y="198741"/>
                </a:moveTo>
                <a:lnTo>
                  <a:pt x="526596" y="198741"/>
                </a:lnTo>
                <a:cubicBezTo>
                  <a:pt x="531166" y="198741"/>
                  <a:pt x="535083" y="202444"/>
                  <a:pt x="535083" y="207382"/>
                </a:cubicBezTo>
                <a:cubicBezTo>
                  <a:pt x="535083" y="211703"/>
                  <a:pt x="531166" y="215406"/>
                  <a:pt x="526596" y="215406"/>
                </a:cubicBezTo>
                <a:lnTo>
                  <a:pt x="397327" y="215406"/>
                </a:lnTo>
                <a:cubicBezTo>
                  <a:pt x="392757" y="215406"/>
                  <a:pt x="388840" y="211703"/>
                  <a:pt x="388840" y="207382"/>
                </a:cubicBezTo>
                <a:cubicBezTo>
                  <a:pt x="388840" y="202444"/>
                  <a:pt x="392757" y="198741"/>
                  <a:pt x="397327" y="198741"/>
                </a:cubicBezTo>
                <a:close/>
                <a:moveTo>
                  <a:pt x="334882" y="172818"/>
                </a:moveTo>
                <a:lnTo>
                  <a:pt x="357732" y="172818"/>
                </a:lnTo>
                <a:cubicBezTo>
                  <a:pt x="360996" y="172818"/>
                  <a:pt x="363608" y="175420"/>
                  <a:pt x="363608" y="178672"/>
                </a:cubicBezTo>
                <a:lnTo>
                  <a:pt x="363608" y="256068"/>
                </a:lnTo>
                <a:lnTo>
                  <a:pt x="368178" y="256068"/>
                </a:lnTo>
                <a:cubicBezTo>
                  <a:pt x="372748" y="256068"/>
                  <a:pt x="376665" y="259971"/>
                  <a:pt x="376665" y="264523"/>
                </a:cubicBezTo>
                <a:cubicBezTo>
                  <a:pt x="376665" y="269727"/>
                  <a:pt x="372748" y="272979"/>
                  <a:pt x="368178" y="272979"/>
                </a:cubicBezTo>
                <a:lnTo>
                  <a:pt x="238910" y="272979"/>
                </a:lnTo>
                <a:cubicBezTo>
                  <a:pt x="234340" y="272979"/>
                  <a:pt x="230423" y="269727"/>
                  <a:pt x="230423" y="264523"/>
                </a:cubicBezTo>
                <a:cubicBezTo>
                  <a:pt x="230423" y="259971"/>
                  <a:pt x="234340" y="256068"/>
                  <a:pt x="238910" y="256068"/>
                </a:cubicBezTo>
                <a:lnTo>
                  <a:pt x="243480" y="256068"/>
                </a:lnTo>
                <a:lnTo>
                  <a:pt x="243480" y="233305"/>
                </a:lnTo>
                <a:cubicBezTo>
                  <a:pt x="243480" y="230703"/>
                  <a:pt x="246092" y="228101"/>
                  <a:pt x="249356" y="228101"/>
                </a:cubicBezTo>
                <a:lnTo>
                  <a:pt x="272859" y="228101"/>
                </a:lnTo>
                <a:cubicBezTo>
                  <a:pt x="275471" y="228101"/>
                  <a:pt x="278735" y="230703"/>
                  <a:pt x="278735" y="233305"/>
                </a:cubicBezTo>
                <a:lnTo>
                  <a:pt x="278735" y="256068"/>
                </a:lnTo>
                <a:lnTo>
                  <a:pt x="286570" y="256068"/>
                </a:lnTo>
                <a:lnTo>
                  <a:pt x="286570" y="215094"/>
                </a:lnTo>
                <a:cubicBezTo>
                  <a:pt x="286570" y="211842"/>
                  <a:pt x="288528" y="209240"/>
                  <a:pt x="291792" y="209240"/>
                </a:cubicBezTo>
                <a:lnTo>
                  <a:pt x="315296" y="209240"/>
                </a:lnTo>
                <a:cubicBezTo>
                  <a:pt x="318560" y="209240"/>
                  <a:pt x="321171" y="211842"/>
                  <a:pt x="321171" y="215094"/>
                </a:cubicBezTo>
                <a:lnTo>
                  <a:pt x="321171" y="256068"/>
                </a:lnTo>
                <a:lnTo>
                  <a:pt x="329006" y="256068"/>
                </a:lnTo>
                <a:lnTo>
                  <a:pt x="329006" y="178672"/>
                </a:lnTo>
                <a:cubicBezTo>
                  <a:pt x="329006" y="175420"/>
                  <a:pt x="331617" y="172818"/>
                  <a:pt x="334882" y="172818"/>
                </a:cubicBezTo>
                <a:close/>
                <a:moveTo>
                  <a:pt x="394379" y="164178"/>
                </a:moveTo>
                <a:lnTo>
                  <a:pt x="486344" y="164178"/>
                </a:lnTo>
                <a:cubicBezTo>
                  <a:pt x="490878" y="164178"/>
                  <a:pt x="494763" y="167881"/>
                  <a:pt x="494763" y="172819"/>
                </a:cubicBezTo>
                <a:cubicBezTo>
                  <a:pt x="494763" y="177139"/>
                  <a:pt x="490878" y="180843"/>
                  <a:pt x="486344" y="180843"/>
                </a:cubicBezTo>
                <a:lnTo>
                  <a:pt x="394379" y="180843"/>
                </a:lnTo>
                <a:cubicBezTo>
                  <a:pt x="389846" y="180843"/>
                  <a:pt x="385960" y="177139"/>
                  <a:pt x="385960" y="172819"/>
                </a:cubicBezTo>
                <a:cubicBezTo>
                  <a:pt x="385960" y="167881"/>
                  <a:pt x="389846" y="164178"/>
                  <a:pt x="394379" y="164178"/>
                </a:cubicBezTo>
                <a:close/>
                <a:moveTo>
                  <a:pt x="397327" y="126733"/>
                </a:moveTo>
                <a:lnTo>
                  <a:pt x="526596" y="126733"/>
                </a:lnTo>
                <a:cubicBezTo>
                  <a:pt x="531166" y="126733"/>
                  <a:pt x="535083" y="129933"/>
                  <a:pt x="535083" y="135054"/>
                </a:cubicBezTo>
                <a:cubicBezTo>
                  <a:pt x="535083" y="139534"/>
                  <a:pt x="531166" y="143375"/>
                  <a:pt x="526596" y="143375"/>
                </a:cubicBezTo>
                <a:lnTo>
                  <a:pt x="397327" y="143375"/>
                </a:lnTo>
                <a:cubicBezTo>
                  <a:pt x="392757" y="143375"/>
                  <a:pt x="388840" y="139534"/>
                  <a:pt x="388840" y="135054"/>
                </a:cubicBezTo>
                <a:cubicBezTo>
                  <a:pt x="388840" y="129933"/>
                  <a:pt x="392757" y="126733"/>
                  <a:pt x="397327" y="126733"/>
                </a:cubicBezTo>
                <a:close/>
                <a:moveTo>
                  <a:pt x="338797" y="119392"/>
                </a:moveTo>
                <a:cubicBezTo>
                  <a:pt x="342776" y="118093"/>
                  <a:pt x="345428" y="120692"/>
                  <a:pt x="346754" y="123940"/>
                </a:cubicBezTo>
                <a:lnTo>
                  <a:pt x="350070" y="141482"/>
                </a:lnTo>
                <a:cubicBezTo>
                  <a:pt x="350733" y="144730"/>
                  <a:pt x="348744" y="147329"/>
                  <a:pt x="345428" y="147979"/>
                </a:cubicBezTo>
                <a:cubicBezTo>
                  <a:pt x="344765" y="147979"/>
                  <a:pt x="344102" y="147979"/>
                  <a:pt x="344102" y="147979"/>
                </a:cubicBezTo>
                <a:cubicBezTo>
                  <a:pt x="341450" y="147979"/>
                  <a:pt x="339460" y="146679"/>
                  <a:pt x="338134" y="143431"/>
                </a:cubicBezTo>
                <a:lnTo>
                  <a:pt x="337471" y="138883"/>
                </a:lnTo>
                <a:cubicBezTo>
                  <a:pt x="318241" y="168119"/>
                  <a:pt x="293707" y="192158"/>
                  <a:pt x="268509" y="203852"/>
                </a:cubicBezTo>
                <a:cubicBezTo>
                  <a:pt x="267183" y="203852"/>
                  <a:pt x="266520" y="203852"/>
                  <a:pt x="265857" y="203852"/>
                </a:cubicBezTo>
                <a:cubicBezTo>
                  <a:pt x="263205" y="203852"/>
                  <a:pt x="261215" y="202553"/>
                  <a:pt x="260552" y="201254"/>
                </a:cubicBezTo>
                <a:cubicBezTo>
                  <a:pt x="259226" y="198005"/>
                  <a:pt x="259889" y="194757"/>
                  <a:pt x="263205" y="193457"/>
                </a:cubicBezTo>
                <a:cubicBezTo>
                  <a:pt x="286413" y="182412"/>
                  <a:pt x="310284" y="160323"/>
                  <a:pt x="328188" y="133036"/>
                </a:cubicBezTo>
                <a:lnTo>
                  <a:pt x="323546" y="133686"/>
                </a:lnTo>
                <a:cubicBezTo>
                  <a:pt x="320231" y="134335"/>
                  <a:pt x="317578" y="132386"/>
                  <a:pt x="316252" y="129138"/>
                </a:cubicBezTo>
                <a:cubicBezTo>
                  <a:pt x="315589" y="126539"/>
                  <a:pt x="317578" y="123291"/>
                  <a:pt x="320894" y="122641"/>
                </a:cubicBezTo>
                <a:close/>
                <a:moveTo>
                  <a:pt x="165766" y="72528"/>
                </a:moveTo>
                <a:lnTo>
                  <a:pt x="165766" y="238492"/>
                </a:lnTo>
                <a:cubicBezTo>
                  <a:pt x="199103" y="243066"/>
                  <a:pt x="225250" y="271162"/>
                  <a:pt x="225250" y="305793"/>
                </a:cubicBezTo>
                <a:cubicBezTo>
                  <a:pt x="225250" y="314940"/>
                  <a:pt x="223289" y="324088"/>
                  <a:pt x="220020" y="331929"/>
                </a:cubicBezTo>
                <a:lnTo>
                  <a:pt x="551427" y="331929"/>
                </a:lnTo>
                <a:cubicBezTo>
                  <a:pt x="563846" y="331929"/>
                  <a:pt x="573651" y="322128"/>
                  <a:pt x="573651" y="309713"/>
                </a:cubicBezTo>
                <a:lnTo>
                  <a:pt x="573651" y="72528"/>
                </a:lnTo>
                <a:close/>
                <a:moveTo>
                  <a:pt x="148771" y="16988"/>
                </a:moveTo>
                <a:cubicBezTo>
                  <a:pt x="138313" y="16988"/>
                  <a:pt x="129161" y="25483"/>
                  <a:pt x="129161" y="35937"/>
                </a:cubicBezTo>
                <a:cubicBezTo>
                  <a:pt x="129161" y="46392"/>
                  <a:pt x="138313" y="54886"/>
                  <a:pt x="148771" y="54886"/>
                </a:cubicBezTo>
                <a:lnTo>
                  <a:pt x="590646" y="54886"/>
                </a:lnTo>
                <a:cubicBezTo>
                  <a:pt x="601105" y="54886"/>
                  <a:pt x="609602" y="46392"/>
                  <a:pt x="609602" y="35937"/>
                </a:cubicBezTo>
                <a:cubicBezTo>
                  <a:pt x="609602" y="25483"/>
                  <a:pt x="601105" y="16988"/>
                  <a:pt x="590646" y="16988"/>
                </a:cubicBezTo>
                <a:close/>
                <a:moveTo>
                  <a:pt x="148771" y="0"/>
                </a:moveTo>
                <a:lnTo>
                  <a:pt x="590646" y="0"/>
                </a:lnTo>
                <a:cubicBezTo>
                  <a:pt x="610910" y="0"/>
                  <a:pt x="627251" y="15682"/>
                  <a:pt x="627251" y="35937"/>
                </a:cubicBezTo>
                <a:cubicBezTo>
                  <a:pt x="627251" y="55539"/>
                  <a:pt x="610910" y="72528"/>
                  <a:pt x="590646" y="72528"/>
                </a:cubicBezTo>
                <a:lnTo>
                  <a:pt x="590646" y="309713"/>
                </a:lnTo>
                <a:cubicBezTo>
                  <a:pt x="590646" y="331275"/>
                  <a:pt x="572997" y="348917"/>
                  <a:pt x="551427" y="348917"/>
                </a:cubicBezTo>
                <a:lnTo>
                  <a:pt x="378860" y="348917"/>
                </a:lnTo>
                <a:lnTo>
                  <a:pt x="378860" y="390081"/>
                </a:lnTo>
                <a:cubicBezTo>
                  <a:pt x="384089" y="392695"/>
                  <a:pt x="388011" y="398576"/>
                  <a:pt x="388011" y="405110"/>
                </a:cubicBezTo>
                <a:cubicBezTo>
                  <a:pt x="388011" y="414911"/>
                  <a:pt x="379514" y="422752"/>
                  <a:pt x="370362" y="422752"/>
                </a:cubicBezTo>
                <a:cubicBezTo>
                  <a:pt x="360557" y="422752"/>
                  <a:pt x="352714" y="414911"/>
                  <a:pt x="352714" y="405110"/>
                </a:cubicBezTo>
                <a:cubicBezTo>
                  <a:pt x="352714" y="398576"/>
                  <a:pt x="355982" y="392695"/>
                  <a:pt x="361211" y="390081"/>
                </a:cubicBezTo>
                <a:lnTo>
                  <a:pt x="361211" y="348917"/>
                </a:lnTo>
                <a:lnTo>
                  <a:pt x="209562" y="348917"/>
                </a:lnTo>
                <a:cubicBezTo>
                  <a:pt x="197142" y="364599"/>
                  <a:pt x="178186" y="373746"/>
                  <a:pt x="157269" y="373746"/>
                </a:cubicBezTo>
                <a:cubicBezTo>
                  <a:pt x="119356" y="373746"/>
                  <a:pt x="89288" y="343690"/>
                  <a:pt x="89288" y="305793"/>
                </a:cubicBezTo>
                <a:cubicBezTo>
                  <a:pt x="89288" y="271162"/>
                  <a:pt x="115434" y="243066"/>
                  <a:pt x="148118" y="238492"/>
                </a:cubicBezTo>
                <a:lnTo>
                  <a:pt x="148118" y="72528"/>
                </a:lnTo>
                <a:cubicBezTo>
                  <a:pt x="128508" y="72528"/>
                  <a:pt x="112166" y="55539"/>
                  <a:pt x="112166" y="35937"/>
                </a:cubicBezTo>
                <a:cubicBezTo>
                  <a:pt x="112166" y="15682"/>
                  <a:pt x="128508" y="0"/>
                  <a:pt x="148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DAFB35E-2CC4-8ECA-A975-6D4C0ABF601F}"/>
              </a:ext>
            </a:extLst>
          </p:cNvPr>
          <p:cNvGrpSpPr/>
          <p:nvPr/>
        </p:nvGrpSpPr>
        <p:grpSpPr>
          <a:xfrm>
            <a:off x="0" y="13731"/>
            <a:ext cx="2222261" cy="634239"/>
            <a:chOff x="358811" y="841073"/>
            <a:chExt cx="2222261" cy="6342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6E10840-D377-8C00-EDB7-648B7AF99FB9}"/>
                </a:ext>
              </a:extLst>
            </p:cNvPr>
            <p:cNvGrpSpPr/>
            <p:nvPr/>
          </p:nvGrpSpPr>
          <p:grpSpPr>
            <a:xfrm flipH="1">
              <a:off x="358811" y="841073"/>
              <a:ext cx="2222261" cy="634239"/>
              <a:chOff x="10029524" y="1"/>
              <a:chExt cx="2162476" cy="617176"/>
            </a:xfrm>
          </p:grpSpPr>
          <p:sp>
            <p:nvSpPr>
              <p:cNvPr id="40" name="Rectangle 9">
                <a:extLst>
                  <a:ext uri="{FF2B5EF4-FFF2-40B4-BE49-F238E27FC236}">
                    <a16:creationId xmlns:a16="http://schemas.microsoft.com/office/drawing/2014/main" id="{FD209ADE-0112-F629-95A5-9BDA2F0B0842}"/>
                  </a:ext>
                </a:extLst>
              </p:cNvPr>
              <p:cNvSpPr/>
              <p:nvPr/>
            </p:nvSpPr>
            <p:spPr>
              <a:xfrm>
                <a:off x="10029524" y="1"/>
                <a:ext cx="2162476" cy="617176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F7C4D05-39CF-72F9-A1ED-C8BE0A04F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0919" y="136547"/>
                <a:ext cx="1646807" cy="402467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8D25C7-BAE8-293C-42E5-E0330F1F5200}"/>
                </a:ext>
              </a:extLst>
            </p:cNvPr>
            <p:cNvSpPr/>
            <p:nvPr/>
          </p:nvSpPr>
          <p:spPr>
            <a:xfrm>
              <a:off x="358811" y="841073"/>
              <a:ext cx="1799493" cy="55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569D609-81F4-71AE-B4C5-AE6A2A271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941" b="-4368"/>
            <a:stretch/>
          </p:blipFill>
          <p:spPr>
            <a:xfrm>
              <a:off x="360536" y="841073"/>
              <a:ext cx="1553962" cy="63183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D055B81-5996-3DBA-2B6C-A81016C16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3664" y="5982"/>
            <a:ext cx="2225233" cy="63403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52CED5A-337B-EA31-326A-4B3F62443A7B}"/>
              </a:ext>
            </a:extLst>
          </p:cNvPr>
          <p:cNvGrpSpPr/>
          <p:nvPr/>
        </p:nvGrpSpPr>
        <p:grpSpPr>
          <a:xfrm>
            <a:off x="2719116" y="3634"/>
            <a:ext cx="5993085" cy="581586"/>
            <a:chOff x="3200400" y="9111"/>
            <a:chExt cx="4203461" cy="634753"/>
          </a:xfrm>
          <a:gradFill>
            <a:gsLst>
              <a:gs pos="11000">
                <a:srgbClr val="00B0F0"/>
              </a:gs>
              <a:gs pos="53000">
                <a:srgbClr val="002060"/>
              </a:gs>
            </a:gsLst>
            <a:path path="circle">
              <a:fillToRect l="100000" b="100000"/>
            </a:path>
          </a:gradFill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5B3E88C6-1012-90E9-6844-61FE6DCBAB16}"/>
                </a:ext>
              </a:extLst>
            </p:cNvPr>
            <p:cNvSpPr/>
            <p:nvPr/>
          </p:nvSpPr>
          <p:spPr>
            <a:xfrm>
              <a:off x="3200400" y="9111"/>
              <a:ext cx="2222261" cy="634239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9">
              <a:extLst>
                <a:ext uri="{FF2B5EF4-FFF2-40B4-BE49-F238E27FC236}">
                  <a16:creationId xmlns:a16="http://schemas.microsoft.com/office/drawing/2014/main" id="{1AB2D3DB-B10C-3828-B8C0-6402EA3B14B3}"/>
                </a:ext>
              </a:extLst>
            </p:cNvPr>
            <p:cNvSpPr/>
            <p:nvPr/>
          </p:nvSpPr>
          <p:spPr>
            <a:xfrm flipH="1">
              <a:off x="5181600" y="9625"/>
              <a:ext cx="2222261" cy="634239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755DAD-A63F-2338-3A67-8E5B579A17AB}"/>
              </a:ext>
            </a:extLst>
          </p:cNvPr>
          <p:cNvSpPr txBox="1"/>
          <p:nvPr/>
        </p:nvSpPr>
        <p:spPr>
          <a:xfrm>
            <a:off x="2942079" y="90633"/>
            <a:ext cx="5767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Poppins Light" pitchFamily="2" charset="77"/>
              </a:rPr>
              <a:t>Peraturan BPH Migas No 8 Tahun 2019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0B892D-2077-8468-4878-0FEBFA295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57" y="1116943"/>
            <a:ext cx="3923954" cy="3383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D0EEC1-0698-DDFE-59AC-325E43EFE161}"/>
              </a:ext>
            </a:extLst>
          </p:cNvPr>
          <p:cNvSpPr txBox="1"/>
          <p:nvPr/>
        </p:nvSpPr>
        <p:spPr>
          <a:xfrm>
            <a:off x="455977" y="6031204"/>
            <a:ext cx="7485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 err="1">
                <a:solidFill>
                  <a:srgbClr val="000000"/>
                </a:solidFill>
                <a:latin typeface="Tw Cen MT" panose="020B0602020104020603" pitchFamily="34" charset="0"/>
              </a:rPr>
              <a:t>Referensi</a:t>
            </a:r>
            <a:r>
              <a:rPr lang="en-US" sz="1400" b="1" dirty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Tw Cen MT" panose="020B0602020104020603" pitchFamily="34" charset="0"/>
              </a:rPr>
              <a:t>Peraturan</a:t>
            </a:r>
            <a:r>
              <a:rPr lang="en-US" sz="1400" b="1" dirty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Tw Cen MT" panose="020B0602020104020603" pitchFamily="34" charset="0"/>
              </a:rPr>
              <a:t>Peraturan</a:t>
            </a:r>
            <a: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  <a:t> BPH Migas No 8 </a:t>
            </a:r>
            <a:r>
              <a:rPr lang="en-US" sz="1400" dirty="0" err="1">
                <a:solidFill>
                  <a:srgbClr val="000000"/>
                </a:solidFill>
                <a:latin typeface="Tw Cen MT" panose="020B0602020104020603" pitchFamily="34" charset="0"/>
              </a:rPr>
              <a:t>Tahun</a:t>
            </a:r>
            <a: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  <a:t> 2019 Pasal 5</a:t>
            </a:r>
          </a:p>
        </p:txBody>
      </p:sp>
      <p:pic>
        <p:nvPicPr>
          <p:cNvPr id="4" name="Picture 3" descr="A group of men in blue and red overalls&#10;&#10;Description automatically generated">
            <a:extLst>
              <a:ext uri="{FF2B5EF4-FFF2-40B4-BE49-F238E27FC236}">
                <a16:creationId xmlns:a16="http://schemas.microsoft.com/office/drawing/2014/main" id="{042E9DB8-D402-DD50-C8F7-F91120D20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55" y="725905"/>
            <a:ext cx="3872753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06EBFC1-BDB0-4DDE-BCF7-5057F4B60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1999" y="6034439"/>
            <a:ext cx="1646281" cy="8235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969739" y="0"/>
            <a:ext cx="2222261" cy="634239"/>
            <a:chOff x="10029524" y="1"/>
            <a:chExt cx="2162476" cy="617176"/>
          </a:xfrm>
        </p:grpSpPr>
        <p:sp>
          <p:nvSpPr>
            <p:cNvPr id="9" name="Rectangle 9"/>
            <p:cNvSpPr/>
            <p:nvPr/>
          </p:nvSpPr>
          <p:spPr>
            <a:xfrm>
              <a:off x="10029524" y="1"/>
              <a:ext cx="2162476" cy="617176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919" y="136547"/>
              <a:ext cx="1646807" cy="40246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0" y="-6145"/>
            <a:ext cx="2222261" cy="634239"/>
            <a:chOff x="358811" y="841073"/>
            <a:chExt cx="2222261" cy="634239"/>
          </a:xfrm>
        </p:grpSpPr>
        <p:grpSp>
          <p:nvGrpSpPr>
            <p:cNvPr id="12" name="Group 11"/>
            <p:cNvGrpSpPr/>
            <p:nvPr/>
          </p:nvGrpSpPr>
          <p:grpSpPr>
            <a:xfrm flipH="1">
              <a:off x="358811" y="841073"/>
              <a:ext cx="2222261" cy="634239"/>
              <a:chOff x="10029524" y="1"/>
              <a:chExt cx="2162476" cy="617176"/>
            </a:xfrm>
          </p:grpSpPr>
          <p:sp>
            <p:nvSpPr>
              <p:cNvPr id="15" name="Rectangle 9"/>
              <p:cNvSpPr/>
              <p:nvPr/>
            </p:nvSpPr>
            <p:spPr>
              <a:xfrm>
                <a:off x="10029524" y="1"/>
                <a:ext cx="2162476" cy="617176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0919" y="136547"/>
                <a:ext cx="1646807" cy="402467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358811" y="841073"/>
              <a:ext cx="1799493" cy="55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3AED75-B718-4477-8C89-649BBAE8E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5941" b="-4368"/>
            <a:stretch/>
          </p:blipFill>
          <p:spPr>
            <a:xfrm>
              <a:off x="360536" y="841073"/>
              <a:ext cx="1553962" cy="631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615180" y="-6659"/>
            <a:ext cx="4961639" cy="634753"/>
            <a:chOff x="3893510" y="0"/>
            <a:chExt cx="4961639" cy="634753"/>
          </a:xfrm>
        </p:grpSpPr>
        <p:grpSp>
          <p:nvGrpSpPr>
            <p:cNvPr id="41" name="Group 40"/>
            <p:cNvGrpSpPr/>
            <p:nvPr/>
          </p:nvGrpSpPr>
          <p:grpSpPr>
            <a:xfrm>
              <a:off x="3893510" y="0"/>
              <a:ext cx="4961639" cy="634753"/>
              <a:chOff x="3200400" y="9111"/>
              <a:chExt cx="4444522" cy="634753"/>
            </a:xfrm>
            <a:gradFill>
              <a:gsLst>
                <a:gs pos="11000">
                  <a:srgbClr val="00B0F0"/>
                </a:gs>
                <a:gs pos="53000">
                  <a:srgbClr val="002060"/>
                </a:gs>
              </a:gsLst>
              <a:path path="circle">
                <a:fillToRect l="100000" b="100000"/>
              </a:path>
            </a:gradFill>
          </p:grpSpPr>
          <p:sp>
            <p:nvSpPr>
              <p:cNvPr id="43" name="Rectangle 9"/>
              <p:cNvSpPr/>
              <p:nvPr/>
            </p:nvSpPr>
            <p:spPr>
              <a:xfrm>
                <a:off x="3200400" y="9111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9"/>
              <p:cNvSpPr/>
              <p:nvPr/>
            </p:nvSpPr>
            <p:spPr>
              <a:xfrm flipH="1">
                <a:off x="5422661" y="9625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208048" y="80498"/>
              <a:ext cx="441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STAKEHOLDER - GOVERNMENT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71323" y="1770874"/>
            <a:ext cx="1056918" cy="1019945"/>
            <a:chOff x="820184" y="941325"/>
            <a:chExt cx="1554480" cy="1554480"/>
          </a:xfrm>
        </p:grpSpPr>
        <p:sp>
          <p:nvSpPr>
            <p:cNvPr id="58" name="Oval 57"/>
            <p:cNvSpPr/>
            <p:nvPr/>
          </p:nvSpPr>
          <p:spPr>
            <a:xfrm>
              <a:off x="820184" y="941325"/>
              <a:ext cx="1554480" cy="155448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943628" y="1059014"/>
              <a:ext cx="1307592" cy="1306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669112" y="1766669"/>
            <a:ext cx="1056918" cy="1019945"/>
            <a:chOff x="820184" y="941325"/>
            <a:chExt cx="1554480" cy="1554480"/>
          </a:xfrm>
        </p:grpSpPr>
        <p:sp>
          <p:nvSpPr>
            <p:cNvPr id="62" name="Oval 61"/>
            <p:cNvSpPr/>
            <p:nvPr/>
          </p:nvSpPr>
          <p:spPr>
            <a:xfrm>
              <a:off x="820184" y="941325"/>
              <a:ext cx="1554480" cy="155448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943628" y="1059014"/>
              <a:ext cx="1307592" cy="1306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388677" y="1770874"/>
            <a:ext cx="1056918" cy="1019945"/>
            <a:chOff x="820184" y="941325"/>
            <a:chExt cx="1554480" cy="1554480"/>
          </a:xfrm>
        </p:grpSpPr>
        <p:sp>
          <p:nvSpPr>
            <p:cNvPr id="74" name="Oval 73"/>
            <p:cNvSpPr/>
            <p:nvPr/>
          </p:nvSpPr>
          <p:spPr>
            <a:xfrm>
              <a:off x="820184" y="941325"/>
              <a:ext cx="1554480" cy="155448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43628" y="1059014"/>
              <a:ext cx="1307592" cy="1306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6" name="Straight Arrow Connector 75"/>
          <p:cNvCxnSpPr>
            <a:stCxn id="58" idx="6"/>
            <a:endCxn id="62" idx="2"/>
          </p:cNvCxnSpPr>
          <p:nvPr/>
        </p:nvCxnSpPr>
        <p:spPr>
          <a:xfrm flipV="1">
            <a:off x="3028241" y="2276642"/>
            <a:ext cx="2640871" cy="420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6"/>
          </p:cNvCxnSpPr>
          <p:nvPr/>
        </p:nvCxnSpPr>
        <p:spPr>
          <a:xfrm>
            <a:off x="6726030" y="2276642"/>
            <a:ext cx="3239589" cy="420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841197" y="2790819"/>
            <a:ext cx="1317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UPSTREAM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538985" y="2790819"/>
            <a:ext cx="1317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MIDSTREAM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258549" y="2790819"/>
            <a:ext cx="1317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DOWNSTREAM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357481" y="942116"/>
            <a:ext cx="1680177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PEMERINTAH /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REGULATOR</a:t>
            </a:r>
          </a:p>
        </p:txBody>
      </p:sp>
      <p:cxnSp>
        <p:nvCxnSpPr>
          <p:cNvPr id="86" name="Elbow Connector 85"/>
          <p:cNvCxnSpPr>
            <a:stCxn id="85" idx="1"/>
            <a:endCxn id="60" idx="0"/>
          </p:cNvCxnSpPr>
          <p:nvPr/>
        </p:nvCxnSpPr>
        <p:spPr>
          <a:xfrm rot="10800000" flipV="1">
            <a:off x="2499783" y="1203726"/>
            <a:ext cx="2857698" cy="644368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5" idx="3"/>
            <a:endCxn id="74" idx="0"/>
          </p:cNvCxnSpPr>
          <p:nvPr/>
        </p:nvCxnSpPr>
        <p:spPr>
          <a:xfrm>
            <a:off x="7037658" y="1203726"/>
            <a:ext cx="2879478" cy="567148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5" idx="2"/>
            <a:endCxn id="62" idx="0"/>
          </p:cNvCxnSpPr>
          <p:nvPr/>
        </p:nvCxnSpPr>
        <p:spPr>
          <a:xfrm>
            <a:off x="6197570" y="1465336"/>
            <a:ext cx="1" cy="3013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220126" y="3155720"/>
            <a:ext cx="11730251" cy="929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1190" y="3237912"/>
            <a:ext cx="1528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STAKEHOLDER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080881" y="3229192"/>
            <a:ext cx="2391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BPH MIGAS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DITJEN MIGAS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KEMENTRIAN BUMN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688858" y="3229192"/>
            <a:ext cx="2153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SKK MIGAS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DITJEN MIGAS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KEMENTRIAN BUMN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111898" y="3239155"/>
            <a:ext cx="160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KEMENPERIND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DITJEN MIGAS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255" y="1836939"/>
            <a:ext cx="889055" cy="887815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273" y="1815405"/>
            <a:ext cx="937571" cy="937571"/>
          </a:xfrm>
          <a:prstGeom prst="ellipse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2610" y="1822219"/>
            <a:ext cx="878768" cy="878768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grpSp>
        <p:nvGrpSpPr>
          <p:cNvPr id="105" name="Group 104"/>
          <p:cNvGrpSpPr/>
          <p:nvPr/>
        </p:nvGrpSpPr>
        <p:grpSpPr>
          <a:xfrm>
            <a:off x="0" y="0"/>
            <a:ext cx="12191999" cy="799873"/>
            <a:chOff x="0" y="0"/>
            <a:chExt cx="12191999" cy="532132"/>
          </a:xfrm>
          <a:solidFill>
            <a:schemeClr val="accent6">
              <a:lumMod val="75000"/>
            </a:schemeClr>
          </a:solidFill>
        </p:grpSpPr>
        <p:sp>
          <p:nvSpPr>
            <p:cNvPr id="106" name="Rectangle 105"/>
            <p:cNvSpPr/>
            <p:nvPr/>
          </p:nvSpPr>
          <p:spPr>
            <a:xfrm>
              <a:off x="0" y="0"/>
              <a:ext cx="12191999" cy="532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14100" y="74252"/>
              <a:ext cx="11730250" cy="38903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Dalam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menjaga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sustainability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bisnis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gas di Indonesia,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diperlukan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peranan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yang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berimbang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antara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kebijakan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yang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ditetapkan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oleh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Pemerintah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dengan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kontribusi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positif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dari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setiap</a:t>
              </a:r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 sector Upstream, Midstream dan Downstream</a:t>
              </a: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214099" y="4158270"/>
            <a:ext cx="1173025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</a:rPr>
              <a:t>BPH MIGAS (BADAN PENGATUR HILIR MINYAK DAN GAS BUMI) </a:t>
            </a:r>
          </a:p>
          <a:p>
            <a:pPr algn="just"/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suatu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badan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dibentuk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untuk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melakukan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pengaturan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dan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pengawasan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terhadap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penyediaan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pendistribusian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BBM dan Gas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Bumi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pada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Kegiatan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Usaha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Hilir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en-US" sz="1400" b="1" dirty="0">
                <a:latin typeface="Calibri" panose="020F0502020204030204" pitchFamily="34" charset="0"/>
              </a:rPr>
              <a:t>FUNGSI BPH MIGAS </a:t>
            </a:r>
            <a:r>
              <a:rPr lang="en-US" sz="1400" b="1" dirty="0" err="1">
                <a:latin typeface="Calibri" panose="020F0502020204030204" pitchFamily="34" charset="0"/>
              </a:rPr>
              <a:t>antara</a:t>
            </a:r>
            <a:r>
              <a:rPr lang="en-US" sz="1400" b="1" dirty="0">
                <a:latin typeface="Calibri" panose="020F0502020204030204" pitchFamily="34" charset="0"/>
              </a:rPr>
              <a:t> lain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</a:rPr>
              <a:t>Melakukan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pengawasan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terhadap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pelaksanaan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penyediaan</a:t>
            </a:r>
            <a:r>
              <a:rPr lang="en-US" sz="1400" dirty="0">
                <a:latin typeface="Calibri" panose="020F0502020204030204" pitchFamily="34" charset="0"/>
              </a:rPr>
              <a:t> dan </a:t>
            </a:r>
            <a:r>
              <a:rPr lang="en-US" sz="1400" dirty="0" err="1">
                <a:latin typeface="Calibri" panose="020F0502020204030204" pitchFamily="34" charset="0"/>
              </a:rPr>
              <a:t>pendistribusian</a:t>
            </a:r>
            <a:r>
              <a:rPr lang="en-US" sz="1400" dirty="0">
                <a:latin typeface="Calibri" panose="020F0502020204030204" pitchFamily="34" charset="0"/>
              </a:rPr>
              <a:t> BBM dan </a:t>
            </a:r>
            <a:r>
              <a:rPr lang="en-US" sz="1400" dirty="0" err="1">
                <a:latin typeface="Calibri" panose="020F0502020204030204" pitchFamily="34" charset="0"/>
              </a:rPr>
              <a:t>pengangkutan</a:t>
            </a:r>
            <a:r>
              <a:rPr lang="en-US" sz="1400" dirty="0">
                <a:latin typeface="Calibri" panose="020F0502020204030204" pitchFamily="34" charset="0"/>
              </a:rPr>
              <a:t> Gas </a:t>
            </a:r>
            <a:r>
              <a:rPr lang="en-US" sz="1400" dirty="0" err="1">
                <a:latin typeface="Calibri" panose="020F0502020204030204" pitchFamily="34" charset="0"/>
              </a:rPr>
              <a:t>Bumi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melalui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Pipa</a:t>
            </a:r>
            <a:endParaRPr lang="en-US" sz="1400" dirty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</a:rPr>
              <a:t>Melakukan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pengaturan</a:t>
            </a:r>
            <a:r>
              <a:rPr lang="en-US" sz="1400" dirty="0">
                <a:latin typeface="Calibri" panose="020F0502020204030204" pitchFamily="34" charset="0"/>
              </a:rPr>
              <a:t> agar </a:t>
            </a:r>
            <a:r>
              <a:rPr lang="en-US" sz="1400" dirty="0" err="1">
                <a:latin typeface="Calibri" panose="020F0502020204030204" pitchFamily="34" charset="0"/>
              </a:rPr>
              <a:t>ketersediaan</a:t>
            </a:r>
            <a:r>
              <a:rPr lang="en-US" sz="1400" dirty="0">
                <a:latin typeface="Calibri" panose="020F0502020204030204" pitchFamily="34" charset="0"/>
              </a:rPr>
              <a:t> dan </a:t>
            </a:r>
            <a:r>
              <a:rPr lang="en-US" sz="1400" dirty="0" err="1">
                <a:latin typeface="Calibri" panose="020F0502020204030204" pitchFamily="34" charset="0"/>
              </a:rPr>
              <a:t>distribusi</a:t>
            </a:r>
            <a:r>
              <a:rPr lang="en-US" sz="1400" dirty="0">
                <a:latin typeface="Calibri" panose="020F0502020204030204" pitchFamily="34" charset="0"/>
              </a:rPr>
              <a:t> BBM dan Gas </a:t>
            </a:r>
            <a:r>
              <a:rPr lang="en-US" sz="1400" dirty="0" err="1">
                <a:latin typeface="Calibri" panose="020F0502020204030204" pitchFamily="34" charset="0"/>
              </a:rPr>
              <a:t>Bumi</a:t>
            </a:r>
            <a:r>
              <a:rPr lang="en-US" sz="1400" dirty="0">
                <a:latin typeface="Calibri" panose="020F0502020204030204" pitchFamily="34" charset="0"/>
              </a:rPr>
              <a:t> yang </a:t>
            </a:r>
            <a:r>
              <a:rPr lang="en-US" sz="1400" dirty="0" err="1">
                <a:latin typeface="Calibri" panose="020F0502020204030204" pitchFamily="34" charset="0"/>
              </a:rPr>
              <a:t>ditetapkan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Pemerintah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dapat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terjamin</a:t>
            </a:r>
            <a:r>
              <a:rPr lang="en-US" sz="1400" dirty="0">
                <a:latin typeface="Calibri" panose="020F0502020204030204" pitchFamily="34" charset="0"/>
              </a:rPr>
              <a:t> di </a:t>
            </a:r>
            <a:r>
              <a:rPr lang="en-US" sz="1400" dirty="0" err="1">
                <a:latin typeface="Calibri" panose="020F0502020204030204" pitchFamily="34" charset="0"/>
              </a:rPr>
              <a:t>seluruh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wilayah</a:t>
            </a:r>
            <a:r>
              <a:rPr lang="en-US" sz="1400" dirty="0">
                <a:latin typeface="Calibri" panose="020F0502020204030204" pitchFamily="34" charset="0"/>
              </a:rPr>
              <a:t> NKRI </a:t>
            </a:r>
            <a:r>
              <a:rPr lang="en-US" sz="1400" dirty="0" err="1">
                <a:latin typeface="Calibri" panose="020F0502020204030204" pitchFamily="34" charset="0"/>
              </a:rPr>
              <a:t>serta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meningkatkan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pemanfaatan</a:t>
            </a:r>
            <a:r>
              <a:rPr lang="en-US" sz="1400" dirty="0">
                <a:latin typeface="Calibri" panose="020F0502020204030204" pitchFamily="34" charset="0"/>
              </a:rPr>
              <a:t> Gas </a:t>
            </a:r>
            <a:r>
              <a:rPr lang="en-US" sz="1400" dirty="0" err="1">
                <a:latin typeface="Calibri" panose="020F0502020204030204" pitchFamily="34" charset="0"/>
              </a:rPr>
              <a:t>Bumi</a:t>
            </a:r>
            <a:r>
              <a:rPr lang="en-US" sz="1400" dirty="0">
                <a:latin typeface="Calibri" panose="020F0502020204030204" pitchFamily="34" charset="0"/>
              </a:rPr>
              <a:t> di </a:t>
            </a:r>
            <a:r>
              <a:rPr lang="en-US" sz="1400" dirty="0" err="1">
                <a:latin typeface="Calibri" panose="020F0502020204030204" pitchFamily="34" charset="0"/>
              </a:rPr>
              <a:t>Dalam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Negeri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endParaRPr lang="en-US" sz="1400" dirty="0"/>
          </a:p>
        </p:txBody>
      </p:sp>
      <p:sp>
        <p:nvSpPr>
          <p:cNvPr id="109" name="Rectangle 108"/>
          <p:cNvSpPr/>
          <p:nvPr/>
        </p:nvSpPr>
        <p:spPr>
          <a:xfrm>
            <a:off x="214099" y="5751518"/>
            <a:ext cx="54550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atin typeface="Calibri" panose="020F0502020204030204" pitchFamily="34" charset="0"/>
              </a:rPr>
              <a:t>TUGAS BPH MIGAS: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latin typeface="Calibri" panose="020F0502020204030204" pitchFamily="34" charset="0"/>
              </a:rPr>
              <a:t>Tarif</a:t>
            </a:r>
            <a:r>
              <a:rPr lang="en-US" sz="1400" dirty="0">
                <a:latin typeface="Calibri" panose="020F0502020204030204" pitchFamily="34" charset="0"/>
              </a:rPr>
              <a:t> Pengangkutan Gas </a:t>
            </a:r>
            <a:r>
              <a:rPr lang="en-US" sz="1400" dirty="0" err="1">
                <a:latin typeface="Calibri" panose="020F0502020204030204" pitchFamily="34" charset="0"/>
              </a:rPr>
              <a:t>Bumi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Melalui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Pipa</a:t>
            </a:r>
            <a:endParaRPr lang="en-US" sz="1400" dirty="0">
              <a:latin typeface="Calibri" panose="020F050202020403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latin typeface="Calibri" panose="020F0502020204030204" pitchFamily="34" charset="0"/>
              </a:rPr>
              <a:t>Harga</a:t>
            </a:r>
            <a:r>
              <a:rPr lang="en-US" sz="1400" dirty="0">
                <a:latin typeface="Calibri" panose="020F0502020204030204" pitchFamily="34" charset="0"/>
              </a:rPr>
              <a:t> Gas </a:t>
            </a:r>
            <a:r>
              <a:rPr lang="en-US" sz="1400" dirty="0" err="1">
                <a:latin typeface="Calibri" panose="020F0502020204030204" pitchFamily="34" charset="0"/>
              </a:rPr>
              <a:t>Bumi</a:t>
            </a:r>
            <a:r>
              <a:rPr lang="en-US" sz="1400" dirty="0">
                <a:latin typeface="Calibri" panose="020F0502020204030204" pitchFamily="34" charset="0"/>
              </a:rPr>
              <a:t> untuk </a:t>
            </a:r>
            <a:r>
              <a:rPr lang="en-US" sz="1400" dirty="0" err="1">
                <a:latin typeface="Calibri" panose="020F0502020204030204" pitchFamily="34" charset="0"/>
              </a:rPr>
              <a:t>Rumah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Tangga</a:t>
            </a:r>
            <a:r>
              <a:rPr lang="en-US" sz="1400" dirty="0">
                <a:latin typeface="Calibri" panose="020F0502020204030204" pitchFamily="34" charset="0"/>
              </a:rPr>
              <a:t> dan Usaha </a:t>
            </a:r>
            <a:r>
              <a:rPr lang="en-US" sz="1400" dirty="0" err="1">
                <a:latin typeface="Calibri" panose="020F0502020204030204" pitchFamily="34" charset="0"/>
              </a:rPr>
              <a:t>Pelanggan</a:t>
            </a:r>
            <a:r>
              <a:rPr lang="en-US" sz="1400" dirty="0">
                <a:latin typeface="Calibri" panose="020F0502020204030204" pitchFamily="34" charset="0"/>
              </a:rPr>
              <a:t> Kecil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>
                <a:latin typeface="Calibri" panose="020F0502020204030204" pitchFamily="34" charset="0"/>
              </a:rPr>
              <a:t>Pengusahaan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Transmisi</a:t>
            </a:r>
            <a:r>
              <a:rPr lang="en-US" sz="1400" dirty="0">
                <a:latin typeface="Calibri" panose="020F0502020204030204" pitchFamily="34" charset="0"/>
              </a:rPr>
              <a:t> dan </a:t>
            </a:r>
            <a:r>
              <a:rPr lang="en-US" sz="1400" dirty="0" err="1">
                <a:latin typeface="Calibri" panose="020F0502020204030204" pitchFamily="34" charset="0"/>
              </a:rPr>
              <a:t>Distribusi</a:t>
            </a:r>
            <a:r>
              <a:rPr lang="en-US" sz="1400" dirty="0">
                <a:latin typeface="Calibri" panose="020F0502020204030204" pitchFamily="34" charset="0"/>
              </a:rPr>
              <a:t> Gas </a:t>
            </a:r>
            <a:r>
              <a:rPr lang="en-US" sz="1400" dirty="0" err="1">
                <a:latin typeface="Calibri" panose="020F0502020204030204" pitchFamily="34" charset="0"/>
              </a:rPr>
              <a:t>Bumi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endParaRPr lang="en-US" sz="1400" dirty="0"/>
          </a:p>
        </p:txBody>
      </p:sp>
      <p:sp>
        <p:nvSpPr>
          <p:cNvPr id="110" name="Rectangle 109"/>
          <p:cNvSpPr/>
          <p:nvPr/>
        </p:nvSpPr>
        <p:spPr>
          <a:xfrm>
            <a:off x="5538985" y="5758708"/>
            <a:ext cx="54550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Calibri" panose="020F0502020204030204" pitchFamily="34" charset="0"/>
            </a:endParaRPr>
          </a:p>
          <a:p>
            <a:pPr marL="342900" indent="-342900" algn="just">
              <a:buFont typeface="+mj-lt"/>
              <a:buAutoNum type="arabicPeriod" startAt="4"/>
            </a:pPr>
            <a:r>
              <a:rPr lang="en-US" sz="1400" dirty="0" err="1">
                <a:latin typeface="Calibri" panose="020F0502020204030204" pitchFamily="34" charset="0"/>
              </a:rPr>
              <a:t>Ketersediaan</a:t>
            </a:r>
            <a:r>
              <a:rPr lang="en-US" sz="1400" dirty="0">
                <a:latin typeface="Calibri" panose="020F0502020204030204" pitchFamily="34" charset="0"/>
              </a:rPr>
              <a:t> dan </a:t>
            </a:r>
            <a:r>
              <a:rPr lang="en-US" sz="1400" dirty="0" err="1">
                <a:latin typeface="Calibri" panose="020F0502020204030204" pitchFamily="34" charset="0"/>
              </a:rPr>
              <a:t>distribusi</a:t>
            </a:r>
            <a:r>
              <a:rPr lang="en-US" sz="1400" dirty="0">
                <a:latin typeface="Calibri" panose="020F0502020204030204" pitchFamily="34" charset="0"/>
              </a:rPr>
              <a:t> BBM</a:t>
            </a:r>
          </a:p>
          <a:p>
            <a:pPr marL="342900" indent="-342900" algn="just">
              <a:buFont typeface="+mj-lt"/>
              <a:buAutoNum type="arabicPeriod" startAt="4"/>
            </a:pPr>
            <a:r>
              <a:rPr lang="en-US" sz="1400" dirty="0" err="1">
                <a:latin typeface="Calibri" panose="020F0502020204030204" pitchFamily="34" charset="0"/>
              </a:rPr>
              <a:t>Cadangan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Bahan</a:t>
            </a:r>
            <a:r>
              <a:rPr lang="en-US" sz="1400" dirty="0">
                <a:latin typeface="Calibri" panose="020F0502020204030204" pitchFamily="34" charset="0"/>
              </a:rPr>
              <a:t> Bakar </a:t>
            </a:r>
            <a:r>
              <a:rPr lang="en-US" sz="1400" dirty="0" err="1">
                <a:latin typeface="Calibri" panose="020F0502020204030204" pitchFamily="34" charset="0"/>
              </a:rPr>
              <a:t>Minyak</a:t>
            </a:r>
            <a:r>
              <a:rPr lang="en-US" sz="1400" dirty="0">
                <a:latin typeface="Calibri" panose="020F0502020204030204" pitchFamily="34" charset="0"/>
              </a:rPr>
              <a:t> Nasional</a:t>
            </a:r>
          </a:p>
          <a:p>
            <a:pPr marL="342900" indent="-342900" algn="just">
              <a:buFont typeface="+mj-lt"/>
              <a:buAutoNum type="arabicPeriod" startAt="4"/>
            </a:pPr>
            <a:r>
              <a:rPr lang="en-US" sz="1400" dirty="0" err="1">
                <a:latin typeface="Calibri" panose="020F0502020204030204" pitchFamily="34" charset="0"/>
              </a:rPr>
              <a:t>Pemanfaatan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</a:rPr>
              <a:t>Fasilitas</a:t>
            </a:r>
            <a:r>
              <a:rPr lang="en-US" sz="1400" dirty="0">
                <a:latin typeface="Calibri" panose="020F0502020204030204" pitchFamily="34" charset="0"/>
              </a:rPr>
              <a:t> Pengangkutan dan Penyimpanan BBM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460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4518151"/>
            <a:ext cx="12192000" cy="23398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06EBFC1-BDB0-4DDE-BCF7-5057F4B60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067" y="6332152"/>
            <a:ext cx="1646281" cy="8235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969739" y="0"/>
            <a:ext cx="2222261" cy="634239"/>
            <a:chOff x="10029524" y="1"/>
            <a:chExt cx="2162476" cy="617176"/>
          </a:xfrm>
        </p:grpSpPr>
        <p:sp>
          <p:nvSpPr>
            <p:cNvPr id="9" name="Rectangle 9"/>
            <p:cNvSpPr/>
            <p:nvPr/>
          </p:nvSpPr>
          <p:spPr>
            <a:xfrm>
              <a:off x="10029524" y="1"/>
              <a:ext cx="2162476" cy="617176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919" y="136547"/>
              <a:ext cx="1646807" cy="40246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0" y="-6145"/>
            <a:ext cx="2222261" cy="634239"/>
            <a:chOff x="358811" y="841073"/>
            <a:chExt cx="2222261" cy="634239"/>
          </a:xfrm>
        </p:grpSpPr>
        <p:grpSp>
          <p:nvGrpSpPr>
            <p:cNvPr id="12" name="Group 11"/>
            <p:cNvGrpSpPr/>
            <p:nvPr/>
          </p:nvGrpSpPr>
          <p:grpSpPr>
            <a:xfrm flipH="1">
              <a:off x="358811" y="841073"/>
              <a:ext cx="2222261" cy="634239"/>
              <a:chOff x="10029524" y="1"/>
              <a:chExt cx="2162476" cy="617176"/>
            </a:xfrm>
          </p:grpSpPr>
          <p:sp>
            <p:nvSpPr>
              <p:cNvPr id="15" name="Rectangle 9"/>
              <p:cNvSpPr/>
              <p:nvPr/>
            </p:nvSpPr>
            <p:spPr>
              <a:xfrm>
                <a:off x="10029524" y="1"/>
                <a:ext cx="2162476" cy="617176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0919" y="136547"/>
                <a:ext cx="1646807" cy="402467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358811" y="841073"/>
              <a:ext cx="1799493" cy="55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3AED75-B718-4477-8C89-649BBAE8E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5941" b="-4368"/>
            <a:stretch/>
          </p:blipFill>
          <p:spPr>
            <a:xfrm>
              <a:off x="360536" y="841073"/>
              <a:ext cx="1553962" cy="631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615180" y="-6659"/>
            <a:ext cx="4961639" cy="634753"/>
            <a:chOff x="3893510" y="0"/>
            <a:chExt cx="4961639" cy="634753"/>
          </a:xfrm>
        </p:grpSpPr>
        <p:grpSp>
          <p:nvGrpSpPr>
            <p:cNvPr id="41" name="Group 40"/>
            <p:cNvGrpSpPr/>
            <p:nvPr/>
          </p:nvGrpSpPr>
          <p:grpSpPr>
            <a:xfrm>
              <a:off x="3893510" y="0"/>
              <a:ext cx="4961639" cy="634753"/>
              <a:chOff x="3200400" y="9111"/>
              <a:chExt cx="4444522" cy="634753"/>
            </a:xfrm>
            <a:gradFill>
              <a:gsLst>
                <a:gs pos="11000">
                  <a:srgbClr val="00B0F0"/>
                </a:gs>
                <a:gs pos="53000">
                  <a:srgbClr val="002060"/>
                </a:gs>
              </a:gsLst>
              <a:path path="circle">
                <a:fillToRect l="100000" b="100000"/>
              </a:path>
            </a:gradFill>
          </p:grpSpPr>
          <p:sp>
            <p:nvSpPr>
              <p:cNvPr id="43" name="Rectangle 9"/>
              <p:cNvSpPr/>
              <p:nvPr/>
            </p:nvSpPr>
            <p:spPr>
              <a:xfrm>
                <a:off x="3200400" y="9111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9"/>
              <p:cNvSpPr/>
              <p:nvPr/>
            </p:nvSpPr>
            <p:spPr>
              <a:xfrm flipH="1">
                <a:off x="5422661" y="9625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208048" y="80498"/>
              <a:ext cx="441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PIPA DI INDONESIA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732061" y="4518151"/>
            <a:ext cx="61501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PIPA DISTRIBUSI </a:t>
            </a:r>
          </a:p>
          <a:p>
            <a:r>
              <a:rPr lang="en-US" sz="1600" dirty="0" err="1"/>
              <a:t>Pipa</a:t>
            </a:r>
            <a:r>
              <a:rPr lang="en-US" sz="1600" dirty="0"/>
              <a:t> yang </a:t>
            </a:r>
            <a:r>
              <a:rPr lang="en-US" sz="1600" dirty="0" err="1"/>
              <a:t>mengangkut</a:t>
            </a:r>
            <a:r>
              <a:rPr lang="en-US" sz="1600" dirty="0"/>
              <a:t> Gas </a:t>
            </a:r>
            <a:r>
              <a:rPr lang="en-US" sz="1600" dirty="0" err="1"/>
              <a:t>Bumi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Pipa</a:t>
            </a:r>
            <a:r>
              <a:rPr lang="en-US" sz="1600" dirty="0"/>
              <a:t> </a:t>
            </a:r>
            <a:r>
              <a:rPr lang="en-US" sz="1600" dirty="0" err="1"/>
              <a:t>Transmisi</a:t>
            </a:r>
            <a:r>
              <a:rPr lang="en-US" sz="1600" dirty="0"/>
              <a:t> dan/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Pipa</a:t>
            </a:r>
            <a:r>
              <a:rPr lang="en-US" sz="1600" dirty="0"/>
              <a:t> </a:t>
            </a:r>
            <a:r>
              <a:rPr lang="en-US" sz="1600" dirty="0" err="1"/>
              <a:t>Distribusi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Konsumen</a:t>
            </a:r>
            <a:r>
              <a:rPr lang="en-US" sz="1600" dirty="0"/>
              <a:t> Gas 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</a:rPr>
              <a:t>WILAYAH JARINGAN DISTRIBUSI</a:t>
            </a:r>
          </a:p>
          <a:p>
            <a:r>
              <a:rPr lang="en-US" sz="1600" dirty="0"/>
              <a:t>Wilayah </a:t>
            </a:r>
            <a:r>
              <a:rPr lang="en-US" sz="1600" dirty="0" err="1"/>
              <a:t>tertentu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</a:t>
            </a:r>
            <a:r>
              <a:rPr lang="en-US" sz="1600" dirty="0" err="1"/>
              <a:t>Distribusi</a:t>
            </a:r>
            <a:r>
              <a:rPr lang="en-US" sz="1600" dirty="0"/>
              <a:t> yang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RIJRDGBN  untuk </a:t>
            </a:r>
            <a:r>
              <a:rPr lang="en-US" sz="1600" dirty="0" err="1"/>
              <a:t>melaksanakan</a:t>
            </a:r>
            <a:r>
              <a:rPr lang="en-US" sz="1600" dirty="0"/>
              <a:t> </a:t>
            </a:r>
            <a:r>
              <a:rPr lang="en-US" sz="1600" dirty="0" err="1"/>
              <a:t>kegiatan</a:t>
            </a:r>
            <a:r>
              <a:rPr lang="en-US" sz="1600" dirty="0"/>
              <a:t> Usaha Pengangkutan Gas </a:t>
            </a:r>
            <a:r>
              <a:rPr lang="en-US" sz="1600" dirty="0" err="1"/>
              <a:t>Bumi</a:t>
            </a:r>
            <a:r>
              <a:rPr lang="en-US" sz="1600" dirty="0"/>
              <a:t> </a:t>
            </a:r>
            <a:r>
              <a:rPr lang="en-US" sz="1600" dirty="0" err="1"/>
              <a:t>melalui</a:t>
            </a:r>
            <a:r>
              <a:rPr lang="en-US" sz="1600" dirty="0"/>
              <a:t> </a:t>
            </a:r>
            <a:r>
              <a:rPr lang="en-US" sz="1600" dirty="0" err="1"/>
              <a:t>Pipa</a:t>
            </a:r>
            <a:r>
              <a:rPr lang="en-US" sz="1600" dirty="0"/>
              <a:t> </a:t>
            </a:r>
            <a:r>
              <a:rPr lang="en-US" sz="1600" dirty="0" err="1"/>
              <a:t>Distribusi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/>
          <a:srcRect b="6831"/>
          <a:stretch/>
        </p:blipFill>
        <p:spPr>
          <a:xfrm>
            <a:off x="1899041" y="1501509"/>
            <a:ext cx="8480953" cy="30166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7157" y="698542"/>
            <a:ext cx="11977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PENGANGKUTAN GAS BUMI MELALUI PIPA </a:t>
            </a:r>
          </a:p>
          <a:p>
            <a:pPr algn="just"/>
            <a:r>
              <a:rPr lang="en-US" sz="1400" dirty="0" err="1"/>
              <a:t>Kegiatan</a:t>
            </a:r>
            <a:r>
              <a:rPr lang="en-US" sz="1400" dirty="0"/>
              <a:t> </a:t>
            </a:r>
            <a:r>
              <a:rPr lang="en-US" sz="1400" dirty="0" err="1"/>
              <a:t>menyalurkan</a:t>
            </a:r>
            <a:r>
              <a:rPr lang="en-US" sz="1400" dirty="0"/>
              <a:t> Gas </a:t>
            </a:r>
            <a:r>
              <a:rPr lang="en-US" sz="1400" dirty="0" err="1"/>
              <a:t>Bumi</a:t>
            </a:r>
            <a:r>
              <a:rPr lang="en-US" sz="1400" dirty="0"/>
              <a:t> </a:t>
            </a:r>
            <a:r>
              <a:rPr lang="en-US" sz="1400" dirty="0" err="1"/>
              <a:t>melalui</a:t>
            </a:r>
            <a:r>
              <a:rPr lang="en-US" sz="1400" dirty="0"/>
              <a:t> </a:t>
            </a:r>
            <a:r>
              <a:rPr lang="en-US" sz="1400" dirty="0" err="1"/>
              <a:t>Pipa</a:t>
            </a:r>
            <a:r>
              <a:rPr lang="en-US" sz="1400" dirty="0"/>
              <a:t> </a:t>
            </a:r>
            <a:r>
              <a:rPr lang="en-US" sz="1400" dirty="0" err="1"/>
              <a:t>meliputi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 </a:t>
            </a:r>
            <a:r>
              <a:rPr lang="en-US" sz="1400" dirty="0" err="1"/>
              <a:t>transmisi</a:t>
            </a:r>
            <a:r>
              <a:rPr lang="en-US" sz="1400" dirty="0"/>
              <a:t>, dan/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transmisi</a:t>
            </a:r>
            <a:r>
              <a:rPr lang="en-US" sz="1400" dirty="0"/>
              <a:t> dan </a:t>
            </a:r>
            <a:r>
              <a:rPr lang="en-US" sz="1400" dirty="0" err="1"/>
              <a:t>distribusi</a:t>
            </a:r>
            <a:r>
              <a:rPr lang="en-US" sz="1400" dirty="0"/>
              <a:t> </a:t>
            </a:r>
            <a:r>
              <a:rPr lang="en-US" sz="1400" dirty="0" err="1"/>
              <a:t>melalui</a:t>
            </a:r>
            <a:r>
              <a:rPr lang="en-US" sz="1400" dirty="0"/>
              <a:t> </a:t>
            </a:r>
            <a:r>
              <a:rPr lang="en-US" sz="1400" dirty="0" err="1"/>
              <a:t>pipa</a:t>
            </a:r>
            <a:r>
              <a:rPr lang="en-US" sz="1400" dirty="0"/>
              <a:t> </a:t>
            </a:r>
            <a:r>
              <a:rPr lang="en-US" sz="1400" dirty="0" err="1"/>
              <a:t>penyalur</a:t>
            </a:r>
            <a:r>
              <a:rPr lang="en-US" sz="1400" dirty="0"/>
              <a:t> dan </a:t>
            </a:r>
            <a:r>
              <a:rPr lang="en-US" sz="1400" dirty="0" err="1"/>
              <a:t>peralatan</a:t>
            </a:r>
            <a:r>
              <a:rPr lang="en-US" sz="1400" dirty="0"/>
              <a:t> yang </a:t>
            </a:r>
            <a:r>
              <a:rPr lang="en-US" sz="1400" dirty="0" err="1"/>
              <a:t>dioperasikan</a:t>
            </a:r>
            <a:r>
              <a:rPr lang="en-US" sz="1400" dirty="0"/>
              <a:t> dan/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diusahakan</a:t>
            </a:r>
            <a:r>
              <a:rPr lang="en-US" sz="1400" dirty="0"/>
              <a:t> </a:t>
            </a: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suatu</a:t>
            </a:r>
            <a:r>
              <a:rPr lang="en-US" sz="1400" dirty="0"/>
              <a:t> </a:t>
            </a:r>
            <a:r>
              <a:rPr lang="en-US" sz="1400" dirty="0" err="1"/>
              <a:t>kesatuan</a:t>
            </a:r>
            <a:r>
              <a:rPr lang="en-US" sz="1400" dirty="0"/>
              <a:t> system yang </a:t>
            </a:r>
            <a:r>
              <a:rPr lang="en-US" sz="1400" dirty="0" err="1"/>
              <a:t>terintegrasi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724120" y="597065"/>
            <a:ext cx="51580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/>
              <a:t>Sumber</a:t>
            </a:r>
            <a:r>
              <a:rPr lang="en-US" sz="900" dirty="0"/>
              <a:t>: GAO </a:t>
            </a:r>
            <a:r>
              <a:rPr lang="en-US" sz="900" dirty="0" err="1"/>
              <a:t>Analysisi</a:t>
            </a:r>
            <a:r>
              <a:rPr lang="en-US" sz="900" dirty="0"/>
              <a:t> of Energy Information Administration and Natural Gas Council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157" y="4518151"/>
            <a:ext cx="5406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PIPA TRANSMISI</a:t>
            </a:r>
          </a:p>
          <a:p>
            <a:r>
              <a:rPr lang="en-US" sz="1600" dirty="0" err="1"/>
              <a:t>Pipa</a:t>
            </a:r>
            <a:r>
              <a:rPr lang="en-US" sz="1600" dirty="0"/>
              <a:t> untuk </a:t>
            </a:r>
            <a:r>
              <a:rPr lang="en-US" sz="1600" dirty="0" err="1"/>
              <a:t>mengangkut</a:t>
            </a:r>
            <a:r>
              <a:rPr lang="en-US" sz="1600" dirty="0"/>
              <a:t> Gas </a:t>
            </a:r>
            <a:r>
              <a:rPr lang="en-US" sz="1600" dirty="0" err="1"/>
              <a:t>Bumi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Pasokan</a:t>
            </a:r>
            <a:r>
              <a:rPr lang="en-US" sz="1600" dirty="0"/>
              <a:t> Gas </a:t>
            </a:r>
            <a:r>
              <a:rPr lang="en-US" sz="1600" dirty="0" err="1"/>
              <a:t>Bumi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Lapangan</a:t>
            </a:r>
            <a:r>
              <a:rPr lang="en-US" sz="1600" dirty="0"/>
              <a:t> Gas </a:t>
            </a:r>
            <a:r>
              <a:rPr lang="en-US" sz="1600" dirty="0" err="1"/>
              <a:t>Bumi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Ruas</a:t>
            </a:r>
            <a:r>
              <a:rPr lang="en-US" sz="1600" dirty="0"/>
              <a:t> </a:t>
            </a:r>
            <a:r>
              <a:rPr lang="en-US" sz="1600" dirty="0" err="1"/>
              <a:t>Transmisi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>
                <a:solidFill>
                  <a:srgbClr val="C00000"/>
                </a:solidFill>
              </a:rPr>
              <a:t>OPEN ACCESS</a:t>
            </a:r>
          </a:p>
          <a:p>
            <a:r>
              <a:rPr lang="en-US" sz="1600" dirty="0"/>
              <a:t>PIPA TRANSMISI yang </a:t>
            </a:r>
            <a:r>
              <a:rPr lang="en-US" altLang="en-US" sz="1600" dirty="0" err="1">
                <a:cs typeface="Arial" panose="020B0604020202020204" pitchFamily="34" charset="0"/>
              </a:rPr>
              <a:t>dapat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dimanfaatkan</a:t>
            </a:r>
            <a:r>
              <a:rPr lang="en-US" altLang="en-US" sz="1600" dirty="0">
                <a:cs typeface="Arial" panose="020B0604020202020204" pitchFamily="34" charset="0"/>
              </a:rPr>
              <a:t> para </a:t>
            </a:r>
            <a:r>
              <a:rPr lang="en-US" altLang="en-US" sz="1600" dirty="0" err="1">
                <a:cs typeface="Arial" panose="020B0604020202020204" pitchFamily="34" charset="0"/>
              </a:rPr>
              <a:t>pengguna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jaringan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pipa</a:t>
            </a:r>
            <a:r>
              <a:rPr lang="en-US" altLang="en-US" sz="1600" dirty="0">
                <a:cs typeface="Arial" panose="020B0604020202020204" pitchFamily="34" charset="0"/>
              </a:rPr>
              <a:t> (SHIPPER) yang </a:t>
            </a:r>
            <a:r>
              <a:rPr lang="en-US" altLang="en-US" sz="1600" dirty="0" err="1">
                <a:cs typeface="Arial" panose="020B0604020202020204" pitchFamily="34" charset="0"/>
              </a:rPr>
              <a:t>pengaturan</a:t>
            </a:r>
            <a:r>
              <a:rPr lang="en-US" altLang="en-US" sz="1600" dirty="0">
                <a:cs typeface="Arial" panose="020B0604020202020204" pitchFamily="34" charset="0"/>
              </a:rPr>
              <a:t> dan </a:t>
            </a:r>
            <a:r>
              <a:rPr lang="en-US" altLang="en-US" sz="1600" dirty="0" err="1">
                <a:cs typeface="Arial" panose="020B0604020202020204" pitchFamily="34" charset="0"/>
              </a:rPr>
              <a:t>pemanfaatannya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ditetapkan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oleh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Badan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Pengatur</a:t>
            </a:r>
            <a:r>
              <a:rPr lang="en-US" altLang="en-US" sz="1600" dirty="0">
                <a:cs typeface="Arial" panose="020B0604020202020204" pitchFamily="34" charset="0"/>
              </a:rPr>
              <a:t> (BPH MIGAS)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145192" y="1867285"/>
            <a:ext cx="16162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PERTAGAS </a:t>
            </a:r>
            <a:r>
              <a:rPr lang="en-US" sz="1400" i="1" dirty="0" err="1"/>
              <a:t>mengoperasikan</a:t>
            </a:r>
            <a:r>
              <a:rPr lang="en-US" sz="1400" i="1" dirty="0"/>
              <a:t> </a:t>
            </a:r>
            <a:r>
              <a:rPr lang="en-US" sz="1400" i="1" dirty="0" err="1"/>
              <a:t>sekitar</a:t>
            </a:r>
            <a:r>
              <a:rPr lang="en-US" sz="1400" i="1" dirty="0"/>
              <a:t>  57 </a:t>
            </a:r>
            <a:r>
              <a:rPr lang="en-US" sz="1400" i="1" dirty="0" err="1"/>
              <a:t>segmen</a:t>
            </a:r>
            <a:r>
              <a:rPr lang="en-US" sz="1400" i="1" dirty="0"/>
              <a:t> dan 2439 km </a:t>
            </a:r>
            <a:r>
              <a:rPr lang="en-US" sz="1400" i="1" dirty="0" err="1"/>
              <a:t>saluran</a:t>
            </a:r>
            <a:r>
              <a:rPr lang="en-US" sz="1400" i="1" dirty="0"/>
              <a:t> </a:t>
            </a:r>
            <a:r>
              <a:rPr lang="en-US" sz="1400" b="1" i="1" dirty="0"/>
              <a:t>PIPA TRANSMISI</a:t>
            </a:r>
            <a:r>
              <a:rPr lang="en-US" sz="1400" i="1" dirty="0"/>
              <a:t> </a:t>
            </a:r>
            <a:r>
              <a:rPr lang="en-US" sz="1400" i="1" dirty="0" err="1"/>
              <a:t>dengan</a:t>
            </a:r>
            <a:r>
              <a:rPr lang="en-US" sz="1400" i="1" dirty="0"/>
              <a:t> </a:t>
            </a:r>
            <a:r>
              <a:rPr lang="en-US" sz="1400" b="1" i="1" dirty="0" err="1"/>
              <a:t>Akses</a:t>
            </a:r>
            <a:endParaRPr lang="en-US" sz="1400" b="1" i="1" dirty="0"/>
          </a:p>
          <a:p>
            <a:r>
              <a:rPr lang="en-US" sz="1400" b="1" i="1" dirty="0"/>
              <a:t>Terbuka/ Open Access</a:t>
            </a:r>
            <a:r>
              <a:rPr lang="en-US" sz="1400" i="1" dirty="0"/>
              <a:t> yang </a:t>
            </a:r>
            <a:r>
              <a:rPr lang="en-US" sz="1400" i="1" dirty="0" err="1"/>
              <a:t>melintasi</a:t>
            </a:r>
            <a:r>
              <a:rPr lang="en-US" sz="1400" i="1" dirty="0"/>
              <a:t> Indonesia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502145" y="1877145"/>
            <a:ext cx="15826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PERTAGAS </a:t>
            </a:r>
            <a:r>
              <a:rPr lang="en-US" sz="1400" i="1" dirty="0" err="1"/>
              <a:t>berkomitmen</a:t>
            </a:r>
            <a:r>
              <a:rPr lang="en-US" sz="1400" i="1" dirty="0"/>
              <a:t> untuk </a:t>
            </a:r>
            <a:r>
              <a:rPr lang="en-US" sz="1400" i="1" dirty="0" err="1"/>
              <a:t>mengembangkan</a:t>
            </a:r>
            <a:endParaRPr lang="en-US" sz="1400" i="1" dirty="0"/>
          </a:p>
          <a:p>
            <a:r>
              <a:rPr lang="en-US" sz="1400" i="1" dirty="0" err="1"/>
              <a:t>infrastruktur</a:t>
            </a:r>
            <a:r>
              <a:rPr lang="en-US" sz="1400" i="1" dirty="0"/>
              <a:t> </a:t>
            </a:r>
            <a:r>
              <a:rPr lang="en-US" sz="1400" i="1" dirty="0" err="1"/>
              <a:t>minyak</a:t>
            </a:r>
            <a:r>
              <a:rPr lang="en-US" sz="1400" i="1" dirty="0"/>
              <a:t> dan gas untuk</a:t>
            </a:r>
          </a:p>
          <a:p>
            <a:r>
              <a:rPr lang="en-US" sz="1400" i="1" dirty="0" err="1"/>
              <a:t>memenuhi</a:t>
            </a:r>
            <a:r>
              <a:rPr lang="en-US" sz="1400" i="1" dirty="0"/>
              <a:t> </a:t>
            </a:r>
            <a:r>
              <a:rPr lang="en-US" sz="1400" i="1" dirty="0" err="1"/>
              <a:t>permintaan</a:t>
            </a:r>
            <a:r>
              <a:rPr lang="en-US" sz="1400" i="1" dirty="0"/>
              <a:t> </a:t>
            </a:r>
            <a:r>
              <a:rPr lang="en-US" sz="1400" i="1" dirty="0" err="1"/>
              <a:t>dalam</a:t>
            </a:r>
            <a:r>
              <a:rPr lang="en-US" sz="1400" i="1" dirty="0"/>
              <a:t> </a:t>
            </a:r>
            <a:r>
              <a:rPr lang="en-US" sz="1400" i="1" dirty="0" err="1"/>
              <a:t>negeri</a:t>
            </a:r>
            <a:endParaRPr lang="en-US" sz="1400" i="1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3E2E7CD-EA20-C66A-98EC-CEFD1C9D73E7}"/>
              </a:ext>
            </a:extLst>
          </p:cNvPr>
          <p:cNvSpPr/>
          <p:nvPr/>
        </p:nvSpPr>
        <p:spPr>
          <a:xfrm flipH="1">
            <a:off x="3173" y="3176"/>
            <a:ext cx="1552513" cy="646071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49D3CDFB-E52B-44D0-E864-38D6BCB8EA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55" y="54418"/>
            <a:ext cx="728124" cy="587281"/>
          </a:xfrm>
          <a:prstGeom prst="rect">
            <a:avLst/>
          </a:prstGeom>
        </p:spPr>
      </p:pic>
      <p:sp>
        <p:nvSpPr>
          <p:cNvPr id="19" name="Rectangle 9">
            <a:extLst>
              <a:ext uri="{FF2B5EF4-FFF2-40B4-BE49-F238E27FC236}">
                <a16:creationId xmlns:a16="http://schemas.microsoft.com/office/drawing/2014/main" id="{A2ADB241-3E8F-E597-9DC3-E46B4787F262}"/>
              </a:ext>
            </a:extLst>
          </p:cNvPr>
          <p:cNvSpPr/>
          <p:nvPr/>
        </p:nvSpPr>
        <p:spPr>
          <a:xfrm>
            <a:off x="9752840" y="-8162"/>
            <a:ext cx="2440748" cy="692559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E18357-BDAB-2A25-675E-5C398A5CF6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296" y="167502"/>
            <a:ext cx="1777338" cy="4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6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92064" cy="6857230"/>
          </a:xfrm>
          <a:prstGeom prst="rect">
            <a:avLst/>
          </a:prstGeom>
          <a:solidFill>
            <a:srgbClr val="006CB8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8F6AD4-A52F-41EB-951D-615E27BCA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3134" y="6470332"/>
            <a:ext cx="3445732" cy="198792"/>
          </a:xfrm>
          <a:prstGeom prst="rect">
            <a:avLst/>
          </a:prstGeom>
        </p:spPr>
      </p:pic>
      <p:sp>
        <p:nvSpPr>
          <p:cNvPr id="17" name="Rectangle 9"/>
          <p:cNvSpPr/>
          <p:nvPr/>
        </p:nvSpPr>
        <p:spPr>
          <a:xfrm>
            <a:off x="9752840" y="-8162"/>
            <a:ext cx="2440748" cy="692559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BAA2D0-C814-4BB2-A1C2-1BA6A335E4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296" y="167502"/>
            <a:ext cx="1777338" cy="4483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210011-E83E-4372-9D2A-784DA8F38C5D}"/>
              </a:ext>
            </a:extLst>
          </p:cNvPr>
          <p:cNvSpPr txBox="1"/>
          <p:nvPr/>
        </p:nvSpPr>
        <p:spPr>
          <a:xfrm>
            <a:off x="1112407" y="2497976"/>
            <a:ext cx="99671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Terima</a:t>
            </a: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 </a:t>
            </a:r>
            <a:r>
              <a:rPr kumimoji="0" lang="en-US" sz="1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Kasih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rush Script MT" panose="03060802040406070304" pitchFamily="66" charset="0"/>
              <a:ea typeface="+mn-ea"/>
              <a:cs typeface="+mn-cs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51B40CC-36DD-CD96-E7C8-5EDE0C8C45DF}"/>
              </a:ext>
            </a:extLst>
          </p:cNvPr>
          <p:cNvSpPr/>
          <p:nvPr/>
        </p:nvSpPr>
        <p:spPr>
          <a:xfrm flipH="1">
            <a:off x="-1394848" y="-8162"/>
            <a:ext cx="3204194" cy="909186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9E529B8-15B4-6BF3-DFD4-52F7DE926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29" y="54418"/>
            <a:ext cx="973947" cy="7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1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1E03-FFA8-0480-6FE3-7FB26502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6" y="0"/>
            <a:ext cx="11362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5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417" t="24814" r="45000" b="19629"/>
          <a:stretch/>
        </p:blipFill>
        <p:spPr>
          <a:xfrm>
            <a:off x="6564439" y="343476"/>
            <a:ext cx="5630181" cy="594737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52540" y="343476"/>
            <a:ext cx="6259940" cy="6565324"/>
            <a:chOff x="609600" y="381000"/>
            <a:chExt cx="6259940" cy="6565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1664" t="26632" r="29997" b="15185"/>
            <a:stretch/>
          </p:blipFill>
          <p:spPr>
            <a:xfrm>
              <a:off x="609600" y="381000"/>
              <a:ext cx="6259940" cy="3511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0417" t="28518" r="30833" b="15185"/>
            <a:stretch/>
          </p:blipFill>
          <p:spPr>
            <a:xfrm>
              <a:off x="1130808" y="3825240"/>
              <a:ext cx="5217524" cy="281228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720325" y="3867074"/>
              <a:ext cx="16275" cy="3079250"/>
              <a:chOff x="720325" y="3867074"/>
              <a:chExt cx="16275" cy="307925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720325" y="3867074"/>
                <a:ext cx="0" cy="3060000"/>
              </a:xfrm>
              <a:prstGeom prst="line">
                <a:avLst/>
              </a:prstGeom>
              <a:ln>
                <a:solidFill>
                  <a:srgbClr val="F49D1F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736600" y="3886324"/>
                <a:ext cx="0" cy="3060000"/>
              </a:xfrm>
              <a:prstGeom prst="line">
                <a:avLst/>
              </a:prstGeom>
              <a:ln>
                <a:solidFill>
                  <a:srgbClr val="F1C414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flipH="1">
              <a:off x="6740127" y="3862942"/>
              <a:ext cx="16275" cy="3079250"/>
              <a:chOff x="720325" y="3867074"/>
              <a:chExt cx="16275" cy="307925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720325" y="3867074"/>
                <a:ext cx="0" cy="3060000"/>
              </a:xfrm>
              <a:prstGeom prst="line">
                <a:avLst/>
              </a:prstGeom>
              <a:ln>
                <a:solidFill>
                  <a:srgbClr val="F49D1F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36600" y="3886324"/>
                <a:ext cx="0" cy="3060000"/>
              </a:xfrm>
              <a:prstGeom prst="line">
                <a:avLst/>
              </a:prstGeom>
              <a:ln>
                <a:solidFill>
                  <a:srgbClr val="F1C414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6668160" y="3863043"/>
              <a:ext cx="16275" cy="3079250"/>
              <a:chOff x="720325" y="3867074"/>
              <a:chExt cx="16275" cy="307925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20325" y="3867074"/>
                <a:ext cx="0" cy="3060000"/>
              </a:xfrm>
              <a:prstGeom prst="line">
                <a:avLst/>
              </a:prstGeom>
              <a:ln>
                <a:solidFill>
                  <a:srgbClr val="F49D1F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736600" y="3886324"/>
                <a:ext cx="0" cy="3060000"/>
              </a:xfrm>
              <a:prstGeom prst="line">
                <a:avLst/>
              </a:prstGeom>
              <a:ln>
                <a:solidFill>
                  <a:srgbClr val="F1C414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6591305" y="3865035"/>
              <a:ext cx="16275" cy="3079250"/>
              <a:chOff x="720325" y="3867074"/>
              <a:chExt cx="16275" cy="307925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720325" y="3867074"/>
                <a:ext cx="0" cy="3060000"/>
              </a:xfrm>
              <a:prstGeom prst="line">
                <a:avLst/>
              </a:prstGeom>
              <a:ln>
                <a:solidFill>
                  <a:srgbClr val="F49D1F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736600" y="3886324"/>
                <a:ext cx="0" cy="3060000"/>
              </a:xfrm>
              <a:prstGeom prst="line">
                <a:avLst/>
              </a:prstGeom>
              <a:ln>
                <a:solidFill>
                  <a:srgbClr val="F1C414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 flipH="1">
              <a:off x="6509195" y="3866016"/>
              <a:ext cx="16275" cy="3079250"/>
              <a:chOff x="720325" y="3867074"/>
              <a:chExt cx="16275" cy="307925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720325" y="3867074"/>
                <a:ext cx="0" cy="3060000"/>
              </a:xfrm>
              <a:prstGeom prst="line">
                <a:avLst/>
              </a:prstGeom>
              <a:ln>
                <a:solidFill>
                  <a:srgbClr val="F49D1F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36600" y="3886324"/>
                <a:ext cx="0" cy="3060000"/>
              </a:xfrm>
              <a:prstGeom prst="line">
                <a:avLst/>
              </a:prstGeom>
              <a:ln>
                <a:solidFill>
                  <a:srgbClr val="F1C414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705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Rectangle 78"/>
          <p:cNvSpPr/>
          <p:nvPr/>
        </p:nvSpPr>
        <p:spPr>
          <a:xfrm>
            <a:off x="3176" y="4421965"/>
            <a:ext cx="12211157" cy="2436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06EBFC1-BDB0-4DDE-BCF7-5057F4B60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9021" y="6152210"/>
            <a:ext cx="1646281" cy="8235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969739" y="0"/>
            <a:ext cx="2222261" cy="634239"/>
            <a:chOff x="10029524" y="1"/>
            <a:chExt cx="2162476" cy="617176"/>
          </a:xfrm>
        </p:grpSpPr>
        <p:sp>
          <p:nvSpPr>
            <p:cNvPr id="9" name="Rectangle 9"/>
            <p:cNvSpPr/>
            <p:nvPr/>
          </p:nvSpPr>
          <p:spPr>
            <a:xfrm>
              <a:off x="10029524" y="1"/>
              <a:ext cx="2162476" cy="617176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919" y="136547"/>
              <a:ext cx="1646807" cy="402467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615180" y="-43585"/>
            <a:ext cx="4961639" cy="671679"/>
            <a:chOff x="3893510" y="-36926"/>
            <a:chExt cx="4961639" cy="671679"/>
          </a:xfrm>
        </p:grpSpPr>
        <p:grpSp>
          <p:nvGrpSpPr>
            <p:cNvPr id="41" name="Group 40"/>
            <p:cNvGrpSpPr/>
            <p:nvPr/>
          </p:nvGrpSpPr>
          <p:grpSpPr>
            <a:xfrm>
              <a:off x="3893510" y="0"/>
              <a:ext cx="4961639" cy="634753"/>
              <a:chOff x="3200400" y="9111"/>
              <a:chExt cx="4444522" cy="634753"/>
            </a:xfrm>
            <a:gradFill>
              <a:gsLst>
                <a:gs pos="11000">
                  <a:srgbClr val="00B0F0"/>
                </a:gs>
                <a:gs pos="53000">
                  <a:srgbClr val="002060"/>
                </a:gs>
              </a:gsLst>
              <a:path path="circle">
                <a:fillToRect l="100000" b="100000"/>
              </a:path>
            </a:gradFill>
          </p:grpSpPr>
          <p:sp>
            <p:nvSpPr>
              <p:cNvPr id="43" name="Rectangle 9"/>
              <p:cNvSpPr/>
              <p:nvPr/>
            </p:nvSpPr>
            <p:spPr>
              <a:xfrm>
                <a:off x="3200400" y="9111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9"/>
              <p:cNvSpPr/>
              <p:nvPr/>
            </p:nvSpPr>
            <p:spPr>
              <a:xfrm flipH="1">
                <a:off x="5422661" y="9625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179635" y="-36926"/>
              <a:ext cx="441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STAKEHOLDER </a:t>
              </a:r>
            </a:p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TRANSPORTASI GAS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7156" y="807354"/>
            <a:ext cx="119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Stakeholder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dirty="0" err="1"/>
              <a:t>transportasi</a:t>
            </a:r>
            <a:r>
              <a:rPr lang="en-US" dirty="0"/>
              <a:t> gas </a:t>
            </a:r>
            <a:r>
              <a:rPr lang="en-US" dirty="0" err="1"/>
              <a:t>secara</a:t>
            </a:r>
            <a:r>
              <a:rPr lang="en-US" dirty="0"/>
              <a:t> garis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729" y="1300474"/>
            <a:ext cx="11775414" cy="5094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Pengangkutan Gas Bumi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46089" y="1809491"/>
            <a:ext cx="1576828" cy="51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Hak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Khusus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722917" y="1809491"/>
            <a:ext cx="1551684" cy="51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Izin</a:t>
            </a:r>
            <a:r>
              <a:rPr lang="en-US" b="1" dirty="0">
                <a:solidFill>
                  <a:schemeClr val="bg1"/>
                </a:solidFill>
              </a:rPr>
              <a:t> Usaha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274601" y="1809491"/>
            <a:ext cx="2488023" cy="51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Access Arrangement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188506" y="1809490"/>
            <a:ext cx="2983486" cy="511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Perjanjian</a:t>
            </a:r>
            <a:r>
              <a:rPr lang="en-US" b="1" dirty="0">
                <a:solidFill>
                  <a:schemeClr val="bg1"/>
                </a:solidFill>
              </a:rPr>
              <a:t> Pengangkutan Gas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694" y="2722828"/>
            <a:ext cx="906102" cy="90610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5151" y="2844736"/>
            <a:ext cx="836189" cy="79611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594478" y="2857156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SHIPPERS</a:t>
            </a:r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62625" y="1809491"/>
            <a:ext cx="1425881" cy="51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Tarif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171992" y="1809490"/>
            <a:ext cx="1761810" cy="51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Disputes/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Outstanding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947996" y="2735514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w Cen MT Condensed Extra Bold" panose="020B0803020202020204" pitchFamily="34" charset="0"/>
              </a:rPr>
              <a:t>Musyawarah</a:t>
            </a:r>
            <a:endParaRPr lang="en-US" sz="1200" dirty="0">
              <a:latin typeface="Tw Cen MT Condensed Extra Bold" panose="020B0803020202020204" pitchFamily="34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2219" y="3250329"/>
            <a:ext cx="1257300" cy="802232"/>
          </a:xfrm>
          <a:prstGeom prst="rect">
            <a:avLst/>
          </a:prstGeom>
        </p:spPr>
      </p:pic>
      <p:sp>
        <p:nvSpPr>
          <p:cNvPr id="67" name="Down Arrow 66"/>
          <p:cNvSpPr/>
          <p:nvPr/>
        </p:nvSpPr>
        <p:spPr>
          <a:xfrm>
            <a:off x="802635" y="2436738"/>
            <a:ext cx="194221" cy="21726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2401648" y="2436738"/>
            <a:ext cx="194221" cy="21726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>
            <a:off x="4311048" y="2436738"/>
            <a:ext cx="194221" cy="21726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>
            <a:off x="6373360" y="2436738"/>
            <a:ext cx="194221" cy="21726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>
            <a:off x="8526388" y="2436738"/>
            <a:ext cx="194221" cy="21726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>
            <a:off x="10955786" y="2436738"/>
            <a:ext cx="194221" cy="21726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0313" y="2745343"/>
            <a:ext cx="906102" cy="90610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436" y="2734750"/>
            <a:ext cx="906102" cy="906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157" y="4459367"/>
            <a:ext cx="16923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/>
              <a:t>Hak</a:t>
            </a:r>
            <a:r>
              <a:rPr lang="en-US" sz="1600" b="1" dirty="0"/>
              <a:t> </a:t>
            </a:r>
            <a:r>
              <a:rPr lang="en-US" sz="1600" b="1" dirty="0" err="1"/>
              <a:t>Khusus</a:t>
            </a:r>
            <a:r>
              <a:rPr lang="en-US" sz="1600" b="1" dirty="0"/>
              <a:t>: </a:t>
            </a:r>
          </a:p>
          <a:p>
            <a:pPr algn="just"/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pengusahaan</a:t>
            </a:r>
            <a:r>
              <a:rPr lang="en-US" sz="1600" dirty="0"/>
              <a:t> untuk </a:t>
            </a:r>
            <a:r>
              <a:rPr lang="en-US" sz="1600" dirty="0" err="1"/>
              <a:t>pengoperasian</a:t>
            </a:r>
            <a:r>
              <a:rPr lang="en-US" sz="1600" dirty="0"/>
              <a:t> </a:t>
            </a:r>
            <a:r>
              <a:rPr lang="en-US" sz="1600" dirty="0" err="1"/>
              <a:t>transportasi</a:t>
            </a:r>
            <a:r>
              <a:rPr lang="en-US" sz="1600" dirty="0"/>
              <a:t> Gas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ruas</a:t>
            </a:r>
            <a:r>
              <a:rPr lang="en-US" sz="1600" dirty="0"/>
              <a:t> </a:t>
            </a:r>
            <a:r>
              <a:rPr lang="en-US" sz="1600" dirty="0" err="1"/>
              <a:t>transmisi</a:t>
            </a:r>
            <a:r>
              <a:rPr lang="en-US" sz="1600" dirty="0"/>
              <a:t>/WJD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189194" y="4459367"/>
            <a:ext cx="19686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Disputes: </a:t>
            </a:r>
          </a:p>
          <a:p>
            <a:pPr algn="just"/>
            <a:r>
              <a:rPr lang="en-US" sz="1600" dirty="0" err="1"/>
              <a:t>Penyelesaian</a:t>
            </a:r>
            <a:r>
              <a:rPr lang="en-US" sz="1600" dirty="0"/>
              <a:t> dispute </a:t>
            </a:r>
            <a:r>
              <a:rPr lang="en-US" sz="1600" dirty="0" err="1"/>
              <a:t>atau</a:t>
            </a:r>
            <a:r>
              <a:rPr lang="en-US" sz="1600" dirty="0"/>
              <a:t> outstanding </a:t>
            </a:r>
            <a:r>
              <a:rPr lang="en-US" sz="1600" dirty="0" err="1"/>
              <a:t>antara</a:t>
            </a:r>
            <a:r>
              <a:rPr lang="en-US" sz="1600" dirty="0"/>
              <a:t> SHIPPER &amp; TRANSPORTER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74603" y="4459367"/>
            <a:ext cx="2339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Access Arrangement: </a:t>
            </a:r>
          </a:p>
          <a:p>
            <a:pPr algn="just"/>
            <a:r>
              <a:rPr lang="en-US" sz="1600" dirty="0" err="1"/>
              <a:t>Dokumen</a:t>
            </a:r>
            <a:r>
              <a:rPr lang="en-US" sz="1600" dirty="0"/>
              <a:t> yang </a:t>
            </a:r>
            <a:r>
              <a:rPr lang="en-US" sz="1600" dirty="0" err="1"/>
              <a:t>berisikan</a:t>
            </a:r>
            <a:r>
              <a:rPr lang="en-US" sz="1600" dirty="0"/>
              <a:t> </a:t>
            </a:r>
            <a:r>
              <a:rPr lang="en-US" sz="1600" dirty="0" err="1"/>
              <a:t>syarat</a:t>
            </a:r>
            <a:r>
              <a:rPr lang="en-US" sz="1600" dirty="0"/>
              <a:t> &amp; </a:t>
            </a:r>
            <a:r>
              <a:rPr lang="en-US" sz="1600" dirty="0" err="1"/>
              <a:t>kondisi</a:t>
            </a:r>
            <a:r>
              <a:rPr lang="en-US" sz="1600" dirty="0"/>
              <a:t> yang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dipenuhi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pemanfaatan</a:t>
            </a:r>
            <a:r>
              <a:rPr lang="en-US" sz="1600" dirty="0"/>
              <a:t> </a:t>
            </a:r>
            <a:r>
              <a:rPr lang="en-US" sz="1600" dirty="0" err="1"/>
              <a:t>bersama</a:t>
            </a:r>
            <a:r>
              <a:rPr lang="en-US" sz="1600" dirty="0"/>
              <a:t> </a:t>
            </a:r>
            <a:r>
              <a:rPr lang="en-US" sz="1600" dirty="0" err="1"/>
              <a:t>Pipa</a:t>
            </a:r>
            <a:r>
              <a:rPr lang="en-US" sz="1600" dirty="0"/>
              <a:t>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02709" y="4459367"/>
            <a:ext cx="1791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/>
              <a:t>Tarif</a:t>
            </a:r>
            <a:r>
              <a:rPr lang="en-US" sz="1600" b="1" dirty="0"/>
              <a:t>/Toll Fee: </a:t>
            </a:r>
          </a:p>
          <a:p>
            <a:pPr algn="just"/>
            <a:r>
              <a:rPr lang="en-US" sz="1600" dirty="0" err="1"/>
              <a:t>Biaya</a:t>
            </a:r>
            <a:r>
              <a:rPr lang="en-US" sz="1600" dirty="0"/>
              <a:t> yang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dibayar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SHIPPER </a:t>
            </a:r>
            <a:r>
              <a:rPr lang="en-US" sz="1600" dirty="0" err="1"/>
              <a:t>kepada</a:t>
            </a:r>
            <a:r>
              <a:rPr lang="en-US" sz="1600" dirty="0"/>
              <a:t> TRANSPORTER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pemanfaatan</a:t>
            </a:r>
            <a:r>
              <a:rPr lang="en-US" sz="1600" dirty="0"/>
              <a:t> </a:t>
            </a:r>
            <a:r>
              <a:rPr lang="en-US" sz="1600" dirty="0" err="1"/>
              <a:t>Pipa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7670043" y="4459367"/>
            <a:ext cx="2134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PPG: </a:t>
            </a:r>
          </a:p>
          <a:p>
            <a:pPr algn="just"/>
            <a:r>
              <a:rPr lang="en-US" sz="1600" dirty="0" err="1"/>
              <a:t>Kesepakatan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SHIPPER dan TRANSPORTER untuk </a:t>
            </a:r>
            <a:r>
              <a:rPr lang="en-US" sz="1600" dirty="0" err="1"/>
              <a:t>pemanfaatan</a:t>
            </a:r>
            <a:r>
              <a:rPr lang="en-US" sz="1600" dirty="0"/>
              <a:t> dan </a:t>
            </a:r>
            <a:r>
              <a:rPr lang="en-US" sz="1600" dirty="0" err="1"/>
              <a:t>pengelolan</a:t>
            </a:r>
            <a:r>
              <a:rPr lang="en-US" sz="1600" dirty="0"/>
              <a:t> </a:t>
            </a:r>
            <a:r>
              <a:rPr lang="en-US" sz="1600" dirty="0" err="1"/>
              <a:t>Pipa</a:t>
            </a:r>
            <a:r>
              <a:rPr lang="en-US" sz="1600" dirty="0"/>
              <a:t> </a:t>
            </a:r>
            <a:r>
              <a:rPr lang="en-US" sz="1600" dirty="0" err="1"/>
              <a:t>Transmisi</a:t>
            </a:r>
            <a:r>
              <a:rPr lang="en-US" sz="1600" dirty="0"/>
              <a:t> 	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72390" y="4459367"/>
            <a:ext cx="1274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/>
              <a:t>Izin</a:t>
            </a:r>
            <a:r>
              <a:rPr lang="en-US" sz="1600" b="1" dirty="0"/>
              <a:t> Usaha: </a:t>
            </a:r>
          </a:p>
          <a:p>
            <a:pPr algn="just"/>
            <a:r>
              <a:rPr lang="en-US" sz="1600" dirty="0" err="1"/>
              <a:t>Izin</a:t>
            </a:r>
            <a:r>
              <a:rPr lang="en-US" sz="1600" dirty="0"/>
              <a:t> untuk </a:t>
            </a:r>
            <a:r>
              <a:rPr lang="en-US" sz="1600" dirty="0" err="1"/>
              <a:t>pelaksanaan</a:t>
            </a:r>
            <a:r>
              <a:rPr lang="en-US" sz="1600" dirty="0"/>
              <a:t> </a:t>
            </a:r>
            <a:r>
              <a:rPr lang="en-US" sz="1600" dirty="0" err="1"/>
              <a:t>Kegiatan</a:t>
            </a:r>
            <a:r>
              <a:rPr lang="en-US" sz="1600" dirty="0"/>
              <a:t> Usaha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4E8B4E30-971C-5802-5FBF-41829CA55C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732" y="35371"/>
            <a:ext cx="728124" cy="587281"/>
          </a:xfrm>
          <a:prstGeom prst="rect">
            <a:avLst/>
          </a:prstGeom>
        </p:spPr>
      </p:pic>
      <p:sp>
        <p:nvSpPr>
          <p:cNvPr id="31" name="Rectangle 9">
            <a:extLst>
              <a:ext uri="{FF2B5EF4-FFF2-40B4-BE49-F238E27FC236}">
                <a16:creationId xmlns:a16="http://schemas.microsoft.com/office/drawing/2014/main" id="{8E27CDC1-36E6-4629-ECA4-CDB841BA1A96}"/>
              </a:ext>
            </a:extLst>
          </p:cNvPr>
          <p:cNvSpPr/>
          <p:nvPr/>
        </p:nvSpPr>
        <p:spPr>
          <a:xfrm>
            <a:off x="9752840" y="-8162"/>
            <a:ext cx="2440748" cy="692559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4236C65-95A4-C660-C84A-CBD0BB73B88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296" y="167502"/>
            <a:ext cx="1777338" cy="4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5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-6659"/>
            <a:ext cx="6096000" cy="5197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9">
            <a:extLst>
              <a:ext uri="{FF2B5EF4-FFF2-40B4-BE49-F238E27FC236}">
                <a16:creationId xmlns:a16="http://schemas.microsoft.com/office/drawing/2014/main" id="{40BF56BC-E423-1692-947D-26CFBF33103D}"/>
              </a:ext>
            </a:extLst>
          </p:cNvPr>
          <p:cNvSpPr/>
          <p:nvPr/>
        </p:nvSpPr>
        <p:spPr>
          <a:xfrm flipH="1">
            <a:off x="3174" y="3176"/>
            <a:ext cx="1673226" cy="722690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06EBFC1-BDB0-4DDE-BCF7-5057F4B60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706" y="6134417"/>
            <a:ext cx="1646281" cy="8235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969739" y="0"/>
            <a:ext cx="2222261" cy="634239"/>
            <a:chOff x="10029524" y="1"/>
            <a:chExt cx="2162476" cy="617176"/>
          </a:xfrm>
        </p:grpSpPr>
        <p:sp>
          <p:nvSpPr>
            <p:cNvPr id="9" name="Rectangle 9"/>
            <p:cNvSpPr/>
            <p:nvPr/>
          </p:nvSpPr>
          <p:spPr>
            <a:xfrm>
              <a:off x="10029524" y="1"/>
              <a:ext cx="2162476" cy="617176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919" y="136547"/>
              <a:ext cx="1646807" cy="402467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615180" y="-6659"/>
            <a:ext cx="4961639" cy="658191"/>
            <a:chOff x="3893510" y="0"/>
            <a:chExt cx="4961639" cy="658191"/>
          </a:xfrm>
        </p:grpSpPr>
        <p:grpSp>
          <p:nvGrpSpPr>
            <p:cNvPr id="41" name="Group 40"/>
            <p:cNvGrpSpPr/>
            <p:nvPr/>
          </p:nvGrpSpPr>
          <p:grpSpPr>
            <a:xfrm>
              <a:off x="3893510" y="0"/>
              <a:ext cx="4961639" cy="634753"/>
              <a:chOff x="3200400" y="9111"/>
              <a:chExt cx="4444522" cy="634753"/>
            </a:xfrm>
            <a:gradFill>
              <a:gsLst>
                <a:gs pos="11000">
                  <a:srgbClr val="00B0F0"/>
                </a:gs>
                <a:gs pos="53000">
                  <a:srgbClr val="002060"/>
                </a:gs>
              </a:gsLst>
              <a:path path="circle">
                <a:fillToRect l="100000" b="100000"/>
              </a:path>
            </a:gradFill>
          </p:grpSpPr>
          <p:sp>
            <p:nvSpPr>
              <p:cNvPr id="43" name="Rectangle 9"/>
              <p:cNvSpPr/>
              <p:nvPr/>
            </p:nvSpPr>
            <p:spPr>
              <a:xfrm>
                <a:off x="3200400" y="9111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9"/>
              <p:cNvSpPr/>
              <p:nvPr/>
            </p:nvSpPr>
            <p:spPr>
              <a:xfrm flipH="1">
                <a:off x="5422661" y="9625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214543" y="11860"/>
              <a:ext cx="441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HAK KHUSUS &amp; </a:t>
              </a:r>
              <a:b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</a:br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IZIN PENGANGKUTAN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9956" y="1482149"/>
            <a:ext cx="57590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Tujuan</a:t>
            </a:r>
            <a:r>
              <a:rPr lang="en-US" sz="1400" b="1" dirty="0"/>
              <a:t> </a:t>
            </a:r>
            <a:r>
              <a:rPr lang="en-US" sz="1400" b="1" dirty="0" err="1"/>
              <a:t>pengaturan</a:t>
            </a:r>
            <a:r>
              <a:rPr lang="en-US" sz="1400" b="1" dirty="0"/>
              <a:t> </a:t>
            </a:r>
            <a:r>
              <a:rPr lang="en-US" sz="1400" b="1" dirty="0" err="1"/>
              <a:t>pemberian</a:t>
            </a:r>
            <a:r>
              <a:rPr lang="en-US" sz="1400" b="1" dirty="0"/>
              <a:t> HAK KHUSUS </a:t>
            </a:r>
            <a:r>
              <a:rPr lang="en-US" sz="1400" b="1" dirty="0" err="1"/>
              <a:t>pada</a:t>
            </a:r>
            <a:r>
              <a:rPr lang="en-US" sz="1400" b="1" dirty="0"/>
              <a:t> </a:t>
            </a:r>
            <a:r>
              <a:rPr lang="en-US" sz="1400" b="1" dirty="0" err="1"/>
              <a:t>Kegiatan</a:t>
            </a:r>
            <a:r>
              <a:rPr lang="en-US" sz="1400" b="1" dirty="0"/>
              <a:t> Usaha Gas </a:t>
            </a:r>
            <a:r>
              <a:rPr lang="en-US" sz="1400" b="1" dirty="0" err="1"/>
              <a:t>Bumi</a:t>
            </a:r>
            <a:r>
              <a:rPr lang="en-US" sz="1400" b="1" dirty="0"/>
              <a:t> </a:t>
            </a:r>
            <a:r>
              <a:rPr lang="en-US" sz="1400" b="1" dirty="0" err="1"/>
              <a:t>melalui</a:t>
            </a:r>
            <a:r>
              <a:rPr lang="en-US" sz="1400" b="1" dirty="0"/>
              <a:t> </a:t>
            </a:r>
            <a:r>
              <a:rPr lang="en-US" sz="1400" b="1" dirty="0" err="1"/>
              <a:t>pipa</a:t>
            </a:r>
            <a:r>
              <a:rPr lang="en-US" sz="1400" b="1" dirty="0"/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pemanfaatan</a:t>
            </a:r>
            <a:r>
              <a:rPr lang="en-US" sz="1400" dirty="0"/>
              <a:t> Gas </a:t>
            </a:r>
            <a:r>
              <a:rPr lang="en-US" sz="1400" dirty="0" err="1"/>
              <a:t>Bumi</a:t>
            </a:r>
            <a:r>
              <a:rPr lang="en-US" sz="1400" dirty="0"/>
              <a:t> untuk </a:t>
            </a:r>
            <a:r>
              <a:rPr lang="en-US" sz="1400" dirty="0" err="1"/>
              <a:t>kebutuhan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Negeri</a:t>
            </a:r>
            <a:endParaRPr lang="en-US" sz="14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/>
              <a:t>Menjalin</a:t>
            </a:r>
            <a:r>
              <a:rPr lang="en-US" sz="1400" dirty="0"/>
              <a:t> </a:t>
            </a:r>
            <a:r>
              <a:rPr lang="en-US" sz="1400" dirty="0" err="1"/>
              <a:t>efisiensi</a:t>
            </a:r>
            <a:r>
              <a:rPr lang="en-US" sz="1400" dirty="0"/>
              <a:t> dan </a:t>
            </a:r>
            <a:r>
              <a:rPr lang="en-US" sz="1400" dirty="0" err="1"/>
              <a:t>efektifitas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</a:t>
            </a:r>
            <a:r>
              <a:rPr lang="en-US" sz="1400" dirty="0" err="1"/>
              <a:t>penyediaan</a:t>
            </a:r>
            <a:r>
              <a:rPr lang="en-US" sz="1400" dirty="0"/>
              <a:t> Gas </a:t>
            </a:r>
            <a:r>
              <a:rPr lang="en-US" sz="1400" dirty="0" err="1"/>
              <a:t>Bumi</a:t>
            </a:r>
            <a:r>
              <a:rPr lang="en-US" sz="1400" dirty="0"/>
              <a:t> </a:t>
            </a:r>
            <a:r>
              <a:rPr lang="en-US" sz="1400" dirty="0" err="1"/>
              <a:t>baik</a:t>
            </a:r>
            <a:r>
              <a:rPr lang="en-US" sz="1400" dirty="0"/>
              <a:t> </a:t>
            </a: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sumbuer</a:t>
            </a:r>
            <a:r>
              <a:rPr lang="en-US" sz="1400" dirty="0"/>
              <a:t> energy </a:t>
            </a:r>
            <a:r>
              <a:rPr lang="en-US" sz="1400" dirty="0" err="1"/>
              <a:t>maupun</a:t>
            </a:r>
            <a:r>
              <a:rPr lang="en-US" sz="1400" dirty="0"/>
              <a:t> </a:t>
            </a: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bahan</a:t>
            </a:r>
            <a:r>
              <a:rPr lang="en-US" sz="1400" dirty="0"/>
              <a:t> </a:t>
            </a:r>
            <a:r>
              <a:rPr lang="en-US" sz="1400" dirty="0" err="1"/>
              <a:t>baku</a:t>
            </a:r>
            <a:r>
              <a:rPr lang="en-US" sz="1400" dirty="0"/>
              <a:t> untuk </a:t>
            </a:r>
            <a:r>
              <a:rPr lang="en-US" sz="1400" dirty="0" err="1"/>
              <a:t>kebutuhan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Negeri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 err="1"/>
              <a:t>Meningkatkan</a:t>
            </a:r>
            <a:r>
              <a:rPr lang="en-US" sz="1400" b="1" dirty="0"/>
              <a:t> </a:t>
            </a:r>
            <a:r>
              <a:rPr lang="en-US" sz="1400" b="1" dirty="0" err="1"/>
              <a:t>partisipasi</a:t>
            </a:r>
            <a:r>
              <a:rPr lang="en-US" sz="1400" b="1" dirty="0"/>
              <a:t> </a:t>
            </a:r>
            <a:r>
              <a:rPr lang="en-US" sz="1400" b="1" dirty="0" err="1"/>
              <a:t>Badan</a:t>
            </a:r>
            <a:r>
              <a:rPr lang="en-US" sz="1400" b="1" dirty="0"/>
              <a:t> Usaha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penyediaan</a:t>
            </a:r>
            <a:r>
              <a:rPr lang="en-US" sz="1400" b="1" dirty="0"/>
              <a:t> Gas </a:t>
            </a:r>
            <a:r>
              <a:rPr lang="en-US" sz="1400" b="1" dirty="0" err="1"/>
              <a:t>Bumi</a:t>
            </a:r>
            <a:r>
              <a:rPr lang="en-US" sz="1400" b="1" dirty="0"/>
              <a:t> untuk </a:t>
            </a:r>
            <a:r>
              <a:rPr lang="en-US" sz="1400" b="1" dirty="0" err="1"/>
              <a:t>memenuhi</a:t>
            </a:r>
            <a:r>
              <a:rPr lang="en-US" sz="1400" b="1" dirty="0"/>
              <a:t> Gas </a:t>
            </a:r>
            <a:r>
              <a:rPr lang="en-US" sz="1400" b="1" dirty="0" err="1"/>
              <a:t>Bumi</a:t>
            </a:r>
            <a:r>
              <a:rPr lang="en-US" sz="1400" b="1" dirty="0"/>
              <a:t>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Negeri</a:t>
            </a:r>
            <a:endParaRPr lang="en-US" sz="1400" b="1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 err="1"/>
              <a:t>Memberikan</a:t>
            </a:r>
            <a:r>
              <a:rPr lang="en-US" sz="1400" b="1" dirty="0"/>
              <a:t> </a:t>
            </a:r>
            <a:r>
              <a:rPr lang="en-US" sz="1400" b="1" dirty="0" err="1"/>
              <a:t>kepastian</a:t>
            </a:r>
            <a:r>
              <a:rPr lang="en-US" sz="1400" b="1" dirty="0"/>
              <a:t> </a:t>
            </a:r>
            <a:r>
              <a:rPr lang="en-US" sz="1400" b="1" dirty="0" err="1"/>
              <a:t>hukum</a:t>
            </a:r>
            <a:r>
              <a:rPr lang="en-US" sz="1400" b="1" dirty="0"/>
              <a:t>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pengoperasian</a:t>
            </a:r>
            <a:r>
              <a:rPr lang="en-US" sz="1400" b="1" dirty="0"/>
              <a:t> Pengangkutan Gas </a:t>
            </a:r>
            <a:r>
              <a:rPr lang="en-US" sz="1400" b="1" dirty="0" err="1"/>
              <a:t>Bumi</a:t>
            </a:r>
            <a:r>
              <a:rPr lang="en-US" sz="1400" b="1" dirty="0"/>
              <a:t> </a:t>
            </a:r>
            <a:r>
              <a:rPr lang="en-US" sz="1400" b="1" dirty="0" err="1"/>
              <a:t>melalui</a:t>
            </a:r>
            <a:r>
              <a:rPr lang="en-US" sz="1400" b="1" dirty="0"/>
              <a:t> </a:t>
            </a:r>
            <a:r>
              <a:rPr lang="en-US" sz="1400" b="1" dirty="0" err="1"/>
              <a:t>pipa</a:t>
            </a:r>
            <a:r>
              <a:rPr lang="en-US" sz="1400" b="1" dirty="0"/>
              <a:t> </a:t>
            </a:r>
            <a:r>
              <a:rPr lang="en-US" sz="1400" b="1" dirty="0" err="1"/>
              <a:t>bagi</a:t>
            </a:r>
            <a:r>
              <a:rPr lang="en-US" sz="1400" b="1" dirty="0"/>
              <a:t> para </a:t>
            </a:r>
            <a:r>
              <a:rPr lang="en-US" sz="1400" b="1" dirty="0" err="1"/>
              <a:t>pelaku</a:t>
            </a:r>
            <a:r>
              <a:rPr lang="en-US" sz="1400" b="1" dirty="0"/>
              <a:t> </a:t>
            </a:r>
            <a:r>
              <a:rPr lang="en-US" sz="1400" b="1" dirty="0" err="1"/>
              <a:t>usaha</a:t>
            </a:r>
            <a:r>
              <a:rPr lang="en-US" sz="1400" b="1" dirty="0"/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156" y="725866"/>
            <a:ext cx="564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PBPH 19/2010 </a:t>
            </a:r>
            <a:r>
              <a:rPr lang="en-US" b="1" dirty="0" err="1"/>
              <a:t>ttg</a:t>
            </a:r>
            <a:r>
              <a:rPr lang="en-US" b="1" dirty="0"/>
              <a:t> </a:t>
            </a:r>
            <a:r>
              <a:rPr lang="en-US" b="1" dirty="0" err="1"/>
              <a:t>Pemberian</a:t>
            </a:r>
            <a:r>
              <a:rPr lang="en-US" b="1" dirty="0"/>
              <a:t> </a:t>
            </a:r>
            <a:r>
              <a:rPr lang="en-US" b="1" dirty="0" err="1"/>
              <a:t>Hak</a:t>
            </a:r>
            <a:r>
              <a:rPr lang="en-US" b="1" dirty="0"/>
              <a:t> </a:t>
            </a:r>
            <a:r>
              <a:rPr lang="en-US" b="1" dirty="0" err="1"/>
              <a:t>Khusus</a:t>
            </a:r>
            <a:r>
              <a:rPr lang="en-US" b="1" dirty="0"/>
              <a:t> Pengangkutan dan </a:t>
            </a:r>
            <a:r>
              <a:rPr lang="en-US" b="1" dirty="0" err="1"/>
              <a:t>Niaga</a:t>
            </a:r>
            <a:r>
              <a:rPr lang="en-US" b="1" dirty="0"/>
              <a:t> Gas </a:t>
            </a:r>
            <a:r>
              <a:rPr lang="en-US" b="1" dirty="0" err="1"/>
              <a:t>Bumi</a:t>
            </a:r>
            <a:r>
              <a:rPr lang="en-US" b="1" dirty="0"/>
              <a:t> </a:t>
            </a:r>
            <a:r>
              <a:rPr lang="en-US" b="1" dirty="0" err="1"/>
              <a:t>Melalui</a:t>
            </a:r>
            <a:r>
              <a:rPr lang="en-US" b="1" dirty="0"/>
              <a:t> </a:t>
            </a:r>
            <a:r>
              <a:rPr lang="en-US" b="1" dirty="0" err="1"/>
              <a:t>Pipa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07156" y="3744005"/>
            <a:ext cx="5759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Kewajiban</a:t>
            </a:r>
            <a:r>
              <a:rPr lang="en-US" sz="1400" b="1" dirty="0"/>
              <a:t> </a:t>
            </a:r>
            <a:r>
              <a:rPr lang="en-US" sz="1400" b="1" dirty="0" err="1"/>
              <a:t>Pemegang</a:t>
            </a:r>
            <a:r>
              <a:rPr lang="en-US" sz="1400" b="1" dirty="0"/>
              <a:t> HAK KHUSUS: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/>
              <a:t>Membangun</a:t>
            </a:r>
            <a:r>
              <a:rPr lang="en-US" sz="1400" dirty="0"/>
              <a:t> </a:t>
            </a:r>
            <a:r>
              <a:rPr lang="en-US" sz="1400" dirty="0" err="1"/>
              <a:t>Ruas</a:t>
            </a:r>
            <a:r>
              <a:rPr lang="en-US" sz="1400" dirty="0"/>
              <a:t> </a:t>
            </a:r>
            <a:r>
              <a:rPr lang="en-US" sz="1400" dirty="0" err="1"/>
              <a:t>Transmisi</a:t>
            </a:r>
            <a:r>
              <a:rPr lang="en-US" sz="1400" dirty="0"/>
              <a:t> </a:t>
            </a:r>
            <a:r>
              <a:rPr lang="en-US" sz="1400" dirty="0" err="1"/>
              <a:t>tertentu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yang </a:t>
            </a:r>
            <a:r>
              <a:rPr lang="en-US" sz="1400" dirty="0" err="1"/>
              <a:t>ditetapkan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SK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/>
              <a:t>Memberi</a:t>
            </a:r>
            <a:r>
              <a:rPr lang="en-US" sz="1400" dirty="0"/>
              <a:t> </a:t>
            </a:r>
            <a:r>
              <a:rPr lang="en-US" sz="1400" dirty="0" err="1"/>
              <a:t>kesempatan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Pihak</a:t>
            </a:r>
            <a:r>
              <a:rPr lang="en-US" sz="1400" dirty="0"/>
              <a:t> lain untuk </a:t>
            </a:r>
            <a:r>
              <a:rPr lang="en-US" sz="1400" dirty="0" err="1"/>
              <a:t>memanfaatkan</a:t>
            </a:r>
            <a:r>
              <a:rPr lang="en-US" sz="1400" dirty="0"/>
              <a:t> </a:t>
            </a:r>
            <a:r>
              <a:rPr lang="en-US" sz="1400" dirty="0" err="1"/>
              <a:t>fasilitas</a:t>
            </a:r>
            <a:r>
              <a:rPr lang="en-US" sz="1400" dirty="0"/>
              <a:t> yang </a:t>
            </a:r>
            <a:r>
              <a:rPr lang="en-US" sz="1400" dirty="0" err="1"/>
              <a:t>dimiliki</a:t>
            </a:r>
            <a:r>
              <a:rPr lang="en-US" sz="1400" dirty="0"/>
              <a:t> dan/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dikuasai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mempertimbangkan</a:t>
            </a:r>
            <a:r>
              <a:rPr lang="en-US" sz="1400" dirty="0"/>
              <a:t>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teknis</a:t>
            </a:r>
            <a:r>
              <a:rPr lang="en-US" sz="1400" dirty="0"/>
              <a:t> &amp; </a:t>
            </a:r>
            <a:r>
              <a:rPr lang="en-US" sz="1400" dirty="0" err="1"/>
              <a:t>ekonomis</a:t>
            </a:r>
            <a:endParaRPr lang="en-US" sz="1400" dirty="0">
              <a:solidFill>
                <a:srgbClr val="C0000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4343" y="5629245"/>
            <a:ext cx="5884695" cy="1010343"/>
            <a:chOff x="25803" y="5499354"/>
            <a:chExt cx="5884695" cy="1010343"/>
          </a:xfrm>
        </p:grpSpPr>
        <p:sp>
          <p:nvSpPr>
            <p:cNvPr id="27" name="Rectangle 26"/>
            <p:cNvSpPr/>
            <p:nvPr/>
          </p:nvSpPr>
          <p:spPr>
            <a:xfrm>
              <a:off x="25803" y="5499354"/>
              <a:ext cx="1085328" cy="101034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Pengajuan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permohonan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Hak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Khusus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272041" y="5499354"/>
              <a:ext cx="1003973" cy="101034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Presentasi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oleh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Badan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Usaha 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436925" y="5499354"/>
              <a:ext cx="1003973" cy="101034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BPH MIGAS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melakukan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cek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fisik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evaluasi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pengajuan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601808" y="5499354"/>
              <a:ext cx="1003973" cy="101034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Rapat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Sidang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Komite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BPH MIGAS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91208" y="5499354"/>
              <a:ext cx="1119290" cy="101034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Penerbitan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Hak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Khusus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oleh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BPH MIGAS </a:t>
              </a: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725608" y="5919997"/>
              <a:ext cx="959813" cy="169056"/>
            </a:xfrm>
            <a:prstGeom prst="triangle">
              <a:avLst/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/>
            <p:cNvSpPr/>
            <p:nvPr/>
          </p:nvSpPr>
          <p:spPr>
            <a:xfrm rot="5400000">
              <a:off x="1893623" y="5919997"/>
              <a:ext cx="959813" cy="169056"/>
            </a:xfrm>
            <a:prstGeom prst="triangle">
              <a:avLst/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 rot="5400000">
              <a:off x="3045519" y="5919997"/>
              <a:ext cx="959813" cy="169056"/>
            </a:xfrm>
            <a:prstGeom prst="triangle">
              <a:avLst/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/>
            <p:cNvSpPr/>
            <p:nvPr/>
          </p:nvSpPr>
          <p:spPr>
            <a:xfrm rot="5400000">
              <a:off x="4218588" y="5919997"/>
              <a:ext cx="959813" cy="169056"/>
            </a:xfrm>
            <a:prstGeom prst="triangle">
              <a:avLst/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4343" y="5216281"/>
            <a:ext cx="575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Alur</a:t>
            </a:r>
            <a:r>
              <a:rPr lang="en-US" sz="1400" b="1" dirty="0"/>
              <a:t> </a:t>
            </a:r>
            <a:r>
              <a:rPr lang="en-US" sz="1400" b="1" dirty="0" err="1"/>
              <a:t>Penerbitan</a:t>
            </a:r>
            <a:r>
              <a:rPr lang="en-US" sz="1400" b="1" dirty="0"/>
              <a:t> </a:t>
            </a:r>
            <a:r>
              <a:rPr lang="en-US" sz="1400" b="1" dirty="0" err="1"/>
              <a:t>Hak</a:t>
            </a:r>
            <a:r>
              <a:rPr lang="en-US" sz="1400" b="1" dirty="0"/>
              <a:t> </a:t>
            </a:r>
            <a:r>
              <a:rPr lang="en-US" sz="1400" b="1" dirty="0" err="1"/>
              <a:t>Khusus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03156" y="725866"/>
            <a:ext cx="564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PERMEN ESDM 29/2017 </a:t>
            </a:r>
            <a:r>
              <a:rPr lang="en-US" b="1" dirty="0" err="1"/>
              <a:t>ttg</a:t>
            </a:r>
            <a:r>
              <a:rPr lang="en-US" b="1" dirty="0"/>
              <a:t> </a:t>
            </a:r>
            <a:r>
              <a:rPr lang="en-US" b="1" dirty="0" err="1"/>
              <a:t>Perizinan</a:t>
            </a:r>
            <a:r>
              <a:rPr lang="en-US" b="1" dirty="0"/>
              <a:t> </a:t>
            </a:r>
            <a:r>
              <a:rPr lang="en-US" b="1" dirty="0" err="1"/>
              <a:t>Pada</a:t>
            </a:r>
            <a:r>
              <a:rPr lang="en-US" b="1" dirty="0"/>
              <a:t> </a:t>
            </a:r>
            <a:r>
              <a:rPr lang="en-US" b="1" dirty="0" err="1"/>
              <a:t>Kegiatan</a:t>
            </a:r>
            <a:r>
              <a:rPr lang="en-US" b="1" dirty="0"/>
              <a:t> Usaha </a:t>
            </a:r>
            <a:r>
              <a:rPr lang="en-US" b="1" dirty="0" err="1"/>
              <a:t>Minyak</a:t>
            </a:r>
            <a:r>
              <a:rPr lang="en-US" b="1" dirty="0"/>
              <a:t> dan Gas </a:t>
            </a:r>
            <a:r>
              <a:rPr lang="en-US" b="1" dirty="0" err="1"/>
              <a:t>Bumi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6203156" y="1502190"/>
            <a:ext cx="58816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IZIN USAHA PENGANGKUTAN </a:t>
            </a:r>
          </a:p>
          <a:p>
            <a:pPr algn="just"/>
            <a:r>
              <a:rPr lang="en-US" sz="1400" dirty="0" err="1">
                <a:solidFill>
                  <a:srgbClr val="000000"/>
                </a:solidFill>
              </a:rPr>
              <a:t>izin</a:t>
            </a:r>
            <a:r>
              <a:rPr lang="en-US" sz="1400" dirty="0">
                <a:solidFill>
                  <a:srgbClr val="000000"/>
                </a:solidFill>
              </a:rPr>
              <a:t> untuk </a:t>
            </a:r>
            <a:r>
              <a:rPr lang="en-US" sz="1400" dirty="0" err="1">
                <a:solidFill>
                  <a:srgbClr val="000000"/>
                </a:solidFill>
              </a:rPr>
              <a:t>melakukan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kegiatan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pemindahan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Minyak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Bumi</a:t>
            </a:r>
            <a:r>
              <a:rPr lang="en-US" sz="1400" dirty="0">
                <a:solidFill>
                  <a:srgbClr val="000000"/>
                </a:solidFill>
              </a:rPr>
              <a:t>, Gas </a:t>
            </a:r>
            <a:r>
              <a:rPr lang="en-US" sz="1400" dirty="0" err="1">
                <a:solidFill>
                  <a:srgbClr val="000000"/>
                </a:solidFill>
              </a:rPr>
              <a:t>Bumi</a:t>
            </a:r>
            <a:r>
              <a:rPr lang="en-US" sz="1400" dirty="0">
                <a:solidFill>
                  <a:srgbClr val="000000"/>
                </a:solidFill>
              </a:rPr>
              <a:t>, dan/</a:t>
            </a:r>
            <a:r>
              <a:rPr lang="en-US" sz="1400" dirty="0" err="1">
                <a:solidFill>
                  <a:srgbClr val="000000"/>
                </a:solidFill>
              </a:rPr>
              <a:t>atau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hasil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olahannya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dari</a:t>
            </a:r>
            <a:r>
              <a:rPr lang="en-US" sz="1400" dirty="0">
                <a:solidFill>
                  <a:srgbClr val="000000"/>
                </a:solidFill>
              </a:rPr>
              <a:t> Wilayah </a:t>
            </a:r>
            <a:r>
              <a:rPr lang="en-US" sz="1400" dirty="0" err="1">
                <a:solidFill>
                  <a:srgbClr val="000000"/>
                </a:solidFill>
              </a:rPr>
              <a:t>Kerja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atau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dari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tempat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penampungan</a:t>
            </a:r>
            <a:r>
              <a:rPr lang="en-US" sz="1400" dirty="0">
                <a:solidFill>
                  <a:srgbClr val="000000"/>
                </a:solidFill>
              </a:rPr>
              <a:t> dan </a:t>
            </a:r>
            <a:r>
              <a:rPr lang="en-US" sz="1400" dirty="0" err="1">
                <a:solidFill>
                  <a:srgbClr val="000000"/>
                </a:solidFill>
              </a:rPr>
              <a:t>Pengolahan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termasuk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pengangkutan</a:t>
            </a:r>
            <a:r>
              <a:rPr lang="en-US" sz="1400" dirty="0">
                <a:solidFill>
                  <a:srgbClr val="000000"/>
                </a:solidFill>
              </a:rPr>
              <a:t> Gas </a:t>
            </a:r>
            <a:r>
              <a:rPr lang="en-US" sz="1400" dirty="0" err="1">
                <a:solidFill>
                  <a:srgbClr val="000000"/>
                </a:solidFill>
              </a:rPr>
              <a:t>Bumi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melalui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pipa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transmisi</a:t>
            </a:r>
            <a:r>
              <a:rPr lang="en-US" sz="1400" dirty="0">
                <a:solidFill>
                  <a:srgbClr val="000000"/>
                </a:solidFill>
              </a:rPr>
              <a:t> dan </a:t>
            </a:r>
            <a:r>
              <a:rPr lang="en-US" sz="1400" dirty="0" err="1">
                <a:solidFill>
                  <a:srgbClr val="000000"/>
                </a:solidFill>
              </a:rPr>
              <a:t>distribusi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03156" y="2671741"/>
            <a:ext cx="58816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000000"/>
                </a:solidFill>
              </a:rPr>
              <a:t>MAKSUD DAN TUJUAN </a:t>
            </a:r>
          </a:p>
          <a:p>
            <a:pPr algn="just"/>
            <a:r>
              <a:rPr lang="en-US" sz="1400" dirty="0" err="1">
                <a:solidFill>
                  <a:srgbClr val="000000"/>
                </a:solidFill>
              </a:rPr>
              <a:t>Melakukan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penataan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perizinan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pada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kegiatan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usaha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Minyak</a:t>
            </a:r>
            <a:r>
              <a:rPr lang="en-US" sz="1400" dirty="0">
                <a:solidFill>
                  <a:srgbClr val="000000"/>
                </a:solidFill>
              </a:rPr>
              <a:t> dan Gas </a:t>
            </a:r>
            <a:r>
              <a:rPr lang="en-US" sz="1400" dirty="0" err="1">
                <a:solidFill>
                  <a:srgbClr val="000000"/>
                </a:solidFill>
              </a:rPr>
              <a:t>Bumi</a:t>
            </a:r>
            <a:r>
              <a:rPr lang="en-US" sz="1400" dirty="0">
                <a:solidFill>
                  <a:srgbClr val="000000"/>
                </a:solidFill>
              </a:rPr>
              <a:t> agar </a:t>
            </a:r>
            <a:r>
              <a:rPr lang="en-US" sz="1400" dirty="0" err="1">
                <a:solidFill>
                  <a:srgbClr val="000000"/>
                </a:solidFill>
              </a:rPr>
              <a:t>perizinan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menjadi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lebih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sederhana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transparan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efektif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efisien</a:t>
            </a:r>
            <a:r>
              <a:rPr lang="en-US" sz="1400" dirty="0">
                <a:solidFill>
                  <a:srgbClr val="000000"/>
                </a:solidFill>
              </a:rPr>
              <a:t> dan </a:t>
            </a:r>
            <a:r>
              <a:rPr lang="en-US" sz="1400" dirty="0" err="1">
                <a:solidFill>
                  <a:srgbClr val="000000"/>
                </a:solidFill>
              </a:rPr>
              <a:t>akuntabel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6203155" y="3767459"/>
            <a:ext cx="1745091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Izin</a:t>
            </a:r>
            <a:r>
              <a:rPr lang="en-US" sz="1400" b="1" dirty="0"/>
              <a:t> Usaha </a:t>
            </a:r>
            <a:r>
              <a:rPr lang="en-US" sz="1400" b="1" dirty="0" err="1"/>
              <a:t>Sementara</a:t>
            </a:r>
            <a:endParaRPr lang="en-US" sz="1400" b="1" dirty="0"/>
          </a:p>
          <a:p>
            <a:pPr algn="ctr"/>
            <a:r>
              <a:rPr lang="en-US" sz="1400" dirty="0" err="1"/>
              <a:t>Bersifat</a:t>
            </a:r>
            <a:r>
              <a:rPr lang="en-US" sz="1400" dirty="0"/>
              <a:t> </a:t>
            </a:r>
            <a:r>
              <a:rPr lang="en-US" sz="1400" dirty="0" err="1"/>
              <a:t>sementara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rangka</a:t>
            </a:r>
            <a:r>
              <a:rPr lang="en-US" sz="1400" dirty="0"/>
              <a:t> </a:t>
            </a:r>
            <a:r>
              <a:rPr lang="en-US" sz="1400" dirty="0" err="1"/>
              <a:t>pembangunan</a:t>
            </a:r>
            <a:r>
              <a:rPr lang="en-US" sz="1400" dirty="0"/>
              <a:t> </a:t>
            </a:r>
            <a:r>
              <a:rPr lang="en-US" sz="1400" dirty="0" err="1"/>
              <a:t>infrastruktur</a:t>
            </a:r>
            <a:endParaRPr 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9951693" y="3659737"/>
            <a:ext cx="2138707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Izin</a:t>
            </a:r>
            <a:r>
              <a:rPr lang="en-US" sz="1400" b="1" dirty="0"/>
              <a:t> Usaha </a:t>
            </a:r>
            <a:r>
              <a:rPr lang="en-US" sz="1400" b="1" dirty="0" err="1"/>
              <a:t>Tetap</a:t>
            </a:r>
            <a:endParaRPr lang="en-US" sz="1400" b="1" dirty="0"/>
          </a:p>
          <a:p>
            <a:pPr algn="ctr"/>
            <a:r>
              <a:rPr lang="en-US" sz="1400" dirty="0" err="1"/>
              <a:t>Setelah</a:t>
            </a:r>
            <a:r>
              <a:rPr lang="en-US" sz="1400" dirty="0"/>
              <a:t> Infrastruktur </a:t>
            </a:r>
            <a:r>
              <a:rPr lang="en-US" sz="1400" dirty="0" err="1"/>
              <a:t>siap</a:t>
            </a:r>
            <a:r>
              <a:rPr lang="en-US" sz="1400" dirty="0"/>
              <a:t>, </a:t>
            </a:r>
            <a:r>
              <a:rPr lang="en-US" sz="1400" dirty="0" err="1"/>
              <a:t>izin</a:t>
            </a:r>
            <a:r>
              <a:rPr lang="en-US" sz="1400" dirty="0"/>
              <a:t> </a:t>
            </a:r>
            <a:r>
              <a:rPr lang="en-US" sz="1400" dirty="0" err="1"/>
              <a:t>diberikan</a:t>
            </a:r>
            <a:r>
              <a:rPr lang="en-US" sz="1400" dirty="0"/>
              <a:t> untuk </a:t>
            </a:r>
            <a:r>
              <a:rPr lang="en-US" sz="1400" dirty="0" err="1"/>
              <a:t>melaksanaan</a:t>
            </a:r>
            <a:r>
              <a:rPr lang="en-US" sz="1400" dirty="0"/>
              <a:t> </a:t>
            </a:r>
            <a:r>
              <a:rPr lang="en-US" sz="1400" dirty="0" err="1"/>
              <a:t>pengolahan</a:t>
            </a:r>
            <a:r>
              <a:rPr lang="en-US" sz="1400" dirty="0"/>
              <a:t>, </a:t>
            </a:r>
            <a:r>
              <a:rPr lang="en-US" sz="1400" dirty="0" err="1"/>
              <a:t>pengangkutan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tujuan</a:t>
            </a:r>
            <a:r>
              <a:rPr lang="en-US" sz="1400" dirty="0"/>
              <a:t> </a:t>
            </a:r>
            <a:r>
              <a:rPr lang="en-US" sz="1400" dirty="0" err="1"/>
              <a:t>memperoleh</a:t>
            </a:r>
            <a:r>
              <a:rPr lang="en-US" sz="1400" dirty="0"/>
              <a:t> </a:t>
            </a:r>
            <a:r>
              <a:rPr lang="en-US" sz="1400" dirty="0" err="1"/>
              <a:t>keuntungan</a:t>
            </a:r>
            <a:r>
              <a:rPr lang="en-US" sz="1400" dirty="0"/>
              <a:t> &amp; </a:t>
            </a:r>
            <a:r>
              <a:rPr lang="en-US" sz="1400" dirty="0" err="1"/>
              <a:t>laba</a:t>
            </a:r>
            <a:endParaRPr 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7948246" y="3994240"/>
            <a:ext cx="1670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MASA PEMBANGUNAN</a:t>
            </a:r>
          </a:p>
          <a:p>
            <a:pPr algn="ctr"/>
            <a:r>
              <a:rPr lang="en-US" sz="1100" b="1" dirty="0"/>
              <a:t>INFRASTUKTUR</a:t>
            </a:r>
            <a:endParaRPr lang="en-US" sz="1100" dirty="0"/>
          </a:p>
        </p:txBody>
      </p:sp>
      <p:cxnSp>
        <p:nvCxnSpPr>
          <p:cNvPr id="38" name="Straight Connector 37"/>
          <p:cNvCxnSpPr>
            <a:stCxn id="77" idx="3"/>
            <a:endCxn id="81" idx="1"/>
          </p:cNvCxnSpPr>
          <p:nvPr/>
        </p:nvCxnSpPr>
        <p:spPr>
          <a:xfrm flipV="1">
            <a:off x="7948246" y="4459956"/>
            <a:ext cx="2003447" cy="1"/>
          </a:xfrm>
          <a:prstGeom prst="line">
            <a:avLst/>
          </a:prstGeom>
          <a:ln w="12382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203156" y="5401786"/>
            <a:ext cx="5887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/>
              <a:t>Alur</a:t>
            </a:r>
            <a:r>
              <a:rPr lang="en-US" sz="1400" dirty="0"/>
              <a:t> </a:t>
            </a:r>
            <a:r>
              <a:rPr lang="en-US" sz="1400" dirty="0" err="1"/>
              <a:t>Penerbitan</a:t>
            </a:r>
            <a:r>
              <a:rPr lang="en-US" sz="1400" dirty="0"/>
              <a:t> </a:t>
            </a:r>
            <a:r>
              <a:rPr lang="en-US" sz="1400" dirty="0" err="1"/>
              <a:t>Izin</a:t>
            </a:r>
            <a:r>
              <a:rPr lang="en-US" sz="1400" dirty="0"/>
              <a:t> Usaha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prinsipnya</a:t>
            </a:r>
            <a:r>
              <a:rPr lang="en-US" sz="1400" dirty="0"/>
              <a:t> </a:t>
            </a:r>
            <a:r>
              <a:rPr lang="en-US" sz="1400" dirty="0" err="1"/>
              <a:t>sama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Hak</a:t>
            </a:r>
            <a:r>
              <a:rPr lang="en-US" sz="1400" dirty="0"/>
              <a:t> </a:t>
            </a:r>
            <a:r>
              <a:rPr lang="en-US" sz="1400" dirty="0" err="1"/>
              <a:t>Khusus</a:t>
            </a:r>
            <a:r>
              <a:rPr lang="en-US" sz="1400" dirty="0"/>
              <a:t>, </a:t>
            </a:r>
            <a:r>
              <a:rPr lang="en-US" sz="1400" dirty="0" err="1"/>
              <a:t>namun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r>
              <a:rPr lang="en-US" sz="1400" dirty="0" err="1"/>
              <a:t>Administrasi</a:t>
            </a:r>
            <a:r>
              <a:rPr lang="en-US" sz="1400" dirty="0"/>
              <a:t> dan </a:t>
            </a:r>
            <a:r>
              <a:rPr lang="en-US" sz="1400" dirty="0" err="1"/>
              <a:t>Teknis</a:t>
            </a:r>
            <a:r>
              <a:rPr lang="en-US" sz="1400" dirty="0"/>
              <a:t> yang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disiapkan</a:t>
            </a:r>
            <a:r>
              <a:rPr lang="en-US" sz="1400" dirty="0"/>
              <a:t> </a:t>
            </a:r>
            <a:r>
              <a:rPr lang="en-US" sz="1400" dirty="0" err="1"/>
              <a:t>lebih</a:t>
            </a:r>
            <a:r>
              <a:rPr lang="en-US" sz="1400" dirty="0"/>
              <a:t> detail dan </a:t>
            </a:r>
            <a:r>
              <a:rPr lang="en-US" sz="1400" dirty="0" err="1"/>
              <a:t>lengkap</a:t>
            </a:r>
            <a:r>
              <a:rPr lang="en-US" sz="1400" dirty="0"/>
              <a:t>. </a:t>
            </a:r>
            <a:r>
              <a:rPr lang="en-US" sz="1400" dirty="0" err="1"/>
              <a:t>Kelengkapan</a:t>
            </a:r>
            <a:r>
              <a:rPr lang="en-US" sz="1400" dirty="0"/>
              <a:t> </a:t>
            </a:r>
            <a:r>
              <a:rPr lang="en-US" sz="1400" dirty="0" err="1"/>
              <a:t>syarat</a:t>
            </a:r>
            <a:r>
              <a:rPr lang="en-US" sz="1400" dirty="0"/>
              <a:t> </a:t>
            </a:r>
            <a:r>
              <a:rPr lang="en-US" sz="1400" dirty="0" err="1"/>
              <a:t>Administrasi</a:t>
            </a:r>
            <a:r>
              <a:rPr lang="en-US" sz="1400" dirty="0"/>
              <a:t> dan </a:t>
            </a:r>
            <a:r>
              <a:rPr lang="en-US" sz="1400" dirty="0" err="1"/>
              <a:t>Teknis</a:t>
            </a:r>
            <a:r>
              <a:rPr lang="en-US" sz="1400" dirty="0"/>
              <a:t> </a:t>
            </a: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Lampiran</a:t>
            </a:r>
            <a:r>
              <a:rPr lang="en-US" sz="1400" dirty="0"/>
              <a:t> VI PERMEN ESDM 29/2017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51" name="Picture 50" descr="Logo, company name&#10;&#10;Description automatically generated">
            <a:extLst>
              <a:ext uri="{FF2B5EF4-FFF2-40B4-BE49-F238E27FC236}">
                <a16:creationId xmlns:a16="http://schemas.microsoft.com/office/drawing/2014/main" id="{89907E17-F0A0-0BBE-5DEA-8F040401E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55" y="54418"/>
            <a:ext cx="728124" cy="587281"/>
          </a:xfrm>
          <a:prstGeom prst="rect">
            <a:avLst/>
          </a:prstGeom>
        </p:spPr>
      </p:pic>
      <p:sp>
        <p:nvSpPr>
          <p:cNvPr id="52" name="Rectangle 9">
            <a:extLst>
              <a:ext uri="{FF2B5EF4-FFF2-40B4-BE49-F238E27FC236}">
                <a16:creationId xmlns:a16="http://schemas.microsoft.com/office/drawing/2014/main" id="{8E6F203C-5FB7-6688-5C72-FABEC34D54F0}"/>
              </a:ext>
            </a:extLst>
          </p:cNvPr>
          <p:cNvSpPr/>
          <p:nvPr/>
        </p:nvSpPr>
        <p:spPr>
          <a:xfrm>
            <a:off x="9752840" y="-8162"/>
            <a:ext cx="2440748" cy="692559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10B41A7-B2D4-9A3C-BC05-3271BC7AE06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296" y="167502"/>
            <a:ext cx="1777338" cy="4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8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Rectangle 91"/>
          <p:cNvSpPr/>
          <p:nvPr/>
        </p:nvSpPr>
        <p:spPr>
          <a:xfrm>
            <a:off x="4209143" y="-6659"/>
            <a:ext cx="7982857" cy="3795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76" y="0"/>
            <a:ext cx="420596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06EBFC1-BDB0-4DDE-BCF7-5057F4B60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1159" y="6083699"/>
            <a:ext cx="1646281" cy="8235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969739" y="0"/>
            <a:ext cx="2222261" cy="634239"/>
            <a:chOff x="10029524" y="1"/>
            <a:chExt cx="2162476" cy="617176"/>
          </a:xfrm>
        </p:grpSpPr>
        <p:sp>
          <p:nvSpPr>
            <p:cNvPr id="9" name="Rectangle 9"/>
            <p:cNvSpPr/>
            <p:nvPr/>
          </p:nvSpPr>
          <p:spPr>
            <a:xfrm>
              <a:off x="10029524" y="1"/>
              <a:ext cx="2162476" cy="617176"/>
            </a:xfrm>
            <a:custGeom>
              <a:avLst/>
              <a:gdLst>
                <a:gd name="connsiteX0" fmla="*/ 0 w 2162476"/>
                <a:gd name="connsiteY0" fmla="*/ 0 h 616017"/>
                <a:gd name="connsiteX1" fmla="*/ 2162476 w 2162476"/>
                <a:gd name="connsiteY1" fmla="*/ 0 h 616017"/>
                <a:gd name="connsiteX2" fmla="*/ 2162476 w 2162476"/>
                <a:gd name="connsiteY2" fmla="*/ 616017 h 616017"/>
                <a:gd name="connsiteX3" fmla="*/ 0 w 2162476"/>
                <a:gd name="connsiteY3" fmla="*/ 616017 h 616017"/>
                <a:gd name="connsiteX4" fmla="*/ 0 w 2162476"/>
                <a:gd name="connsiteY4" fmla="*/ 0 h 616017"/>
                <a:gd name="connsiteX0-1" fmla="*/ 0 w 2162476"/>
                <a:gd name="connsiteY0-2" fmla="*/ 0 h 625642"/>
                <a:gd name="connsiteX1-3" fmla="*/ 2162476 w 2162476"/>
                <a:gd name="connsiteY1-4" fmla="*/ 0 h 625642"/>
                <a:gd name="connsiteX2-5" fmla="*/ 2162476 w 2162476"/>
                <a:gd name="connsiteY2-6" fmla="*/ 616017 h 625642"/>
                <a:gd name="connsiteX3-7" fmla="*/ 490889 w 2162476"/>
                <a:gd name="connsiteY3-8" fmla="*/ 625642 h 625642"/>
                <a:gd name="connsiteX4-9" fmla="*/ 0 w 2162476"/>
                <a:gd name="connsiteY4-10" fmla="*/ 0 h 625642"/>
                <a:gd name="connsiteX0-11" fmla="*/ 0 w 2162476"/>
                <a:gd name="connsiteY0-12" fmla="*/ 0 h 623525"/>
                <a:gd name="connsiteX1-13" fmla="*/ 2162476 w 2162476"/>
                <a:gd name="connsiteY1-14" fmla="*/ 0 h 623525"/>
                <a:gd name="connsiteX2-15" fmla="*/ 2162476 w 2162476"/>
                <a:gd name="connsiteY2-16" fmla="*/ 616017 h 623525"/>
                <a:gd name="connsiteX3-17" fmla="*/ 495123 w 2162476"/>
                <a:gd name="connsiteY3-18" fmla="*/ 623525 h 623525"/>
                <a:gd name="connsiteX4-19" fmla="*/ 0 w 2162476"/>
                <a:gd name="connsiteY4-20" fmla="*/ 0 h 623525"/>
                <a:gd name="connsiteX0-21" fmla="*/ 0 w 2162476"/>
                <a:gd name="connsiteY0-22" fmla="*/ 0 h 616017"/>
                <a:gd name="connsiteX1-23" fmla="*/ 2162476 w 2162476"/>
                <a:gd name="connsiteY1-24" fmla="*/ 0 h 616017"/>
                <a:gd name="connsiteX2-25" fmla="*/ 2162476 w 2162476"/>
                <a:gd name="connsiteY2-26" fmla="*/ 616017 h 616017"/>
                <a:gd name="connsiteX3-27" fmla="*/ 484540 w 2162476"/>
                <a:gd name="connsiteY3-28" fmla="*/ 615059 h 616017"/>
                <a:gd name="connsiteX4-29" fmla="*/ 0 w 2162476"/>
                <a:gd name="connsiteY4-30" fmla="*/ 0 h 616017"/>
                <a:gd name="connsiteX0-31" fmla="*/ 0 w 2162476"/>
                <a:gd name="connsiteY0-32" fmla="*/ 0 h 616017"/>
                <a:gd name="connsiteX1-33" fmla="*/ 2162476 w 2162476"/>
                <a:gd name="connsiteY1-34" fmla="*/ 0 h 616017"/>
                <a:gd name="connsiteX2-35" fmla="*/ 2162476 w 2162476"/>
                <a:gd name="connsiteY2-36" fmla="*/ 616017 h 616017"/>
                <a:gd name="connsiteX3-37" fmla="*/ 484540 w 2162476"/>
                <a:gd name="connsiteY3-38" fmla="*/ 615059 h 616017"/>
                <a:gd name="connsiteX4-39" fmla="*/ 0 w 2162476"/>
                <a:gd name="connsiteY4-40" fmla="*/ 0 h 616017"/>
                <a:gd name="connsiteX0-41" fmla="*/ 0 w 2162476"/>
                <a:gd name="connsiteY0-42" fmla="*/ 0 h 617176"/>
                <a:gd name="connsiteX1-43" fmla="*/ 2162476 w 2162476"/>
                <a:gd name="connsiteY1-44" fmla="*/ 0 h 617176"/>
                <a:gd name="connsiteX2-45" fmla="*/ 2162476 w 2162476"/>
                <a:gd name="connsiteY2-46" fmla="*/ 616017 h 617176"/>
                <a:gd name="connsiteX3-47" fmla="*/ 560740 w 2162476"/>
                <a:gd name="connsiteY3-48" fmla="*/ 617176 h 617176"/>
                <a:gd name="connsiteX4-49" fmla="*/ 0 w 2162476"/>
                <a:gd name="connsiteY4-50" fmla="*/ 0 h 617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2476" h="617176">
                  <a:moveTo>
                    <a:pt x="0" y="0"/>
                  </a:moveTo>
                  <a:lnTo>
                    <a:pt x="2162476" y="0"/>
                  </a:lnTo>
                  <a:lnTo>
                    <a:pt x="2162476" y="616017"/>
                  </a:lnTo>
                  <a:lnTo>
                    <a:pt x="560740" y="617176"/>
                  </a:lnTo>
                  <a:cubicBezTo>
                    <a:pt x="297627" y="589956"/>
                    <a:pt x="161513" y="20502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0919" y="136547"/>
              <a:ext cx="1646807" cy="402467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615180" y="-6659"/>
            <a:ext cx="4961639" cy="634753"/>
            <a:chOff x="3893510" y="0"/>
            <a:chExt cx="4961639" cy="634753"/>
          </a:xfrm>
        </p:grpSpPr>
        <p:grpSp>
          <p:nvGrpSpPr>
            <p:cNvPr id="41" name="Group 40"/>
            <p:cNvGrpSpPr/>
            <p:nvPr/>
          </p:nvGrpSpPr>
          <p:grpSpPr>
            <a:xfrm>
              <a:off x="3893510" y="0"/>
              <a:ext cx="4961639" cy="634753"/>
              <a:chOff x="3200400" y="9111"/>
              <a:chExt cx="4444522" cy="634753"/>
            </a:xfrm>
            <a:gradFill>
              <a:gsLst>
                <a:gs pos="11000">
                  <a:srgbClr val="00B0F0"/>
                </a:gs>
                <a:gs pos="53000">
                  <a:srgbClr val="002060"/>
                </a:gs>
              </a:gsLst>
              <a:path path="circle">
                <a:fillToRect l="100000" b="100000"/>
              </a:path>
            </a:gradFill>
          </p:grpSpPr>
          <p:sp>
            <p:nvSpPr>
              <p:cNvPr id="43" name="Rectangle 9"/>
              <p:cNvSpPr/>
              <p:nvPr/>
            </p:nvSpPr>
            <p:spPr>
              <a:xfrm>
                <a:off x="3200400" y="9111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9"/>
              <p:cNvSpPr/>
              <p:nvPr/>
            </p:nvSpPr>
            <p:spPr>
              <a:xfrm flipH="1">
                <a:off x="5422661" y="9625"/>
                <a:ext cx="2222261" cy="634239"/>
              </a:xfrm>
              <a:custGeom>
                <a:avLst/>
                <a:gdLst>
                  <a:gd name="connsiteX0" fmla="*/ 0 w 2162476"/>
                  <a:gd name="connsiteY0" fmla="*/ 0 h 616017"/>
                  <a:gd name="connsiteX1" fmla="*/ 2162476 w 2162476"/>
                  <a:gd name="connsiteY1" fmla="*/ 0 h 616017"/>
                  <a:gd name="connsiteX2" fmla="*/ 2162476 w 2162476"/>
                  <a:gd name="connsiteY2" fmla="*/ 616017 h 616017"/>
                  <a:gd name="connsiteX3" fmla="*/ 0 w 2162476"/>
                  <a:gd name="connsiteY3" fmla="*/ 616017 h 616017"/>
                  <a:gd name="connsiteX4" fmla="*/ 0 w 2162476"/>
                  <a:gd name="connsiteY4" fmla="*/ 0 h 616017"/>
                  <a:gd name="connsiteX0-1" fmla="*/ 0 w 2162476"/>
                  <a:gd name="connsiteY0-2" fmla="*/ 0 h 625642"/>
                  <a:gd name="connsiteX1-3" fmla="*/ 2162476 w 2162476"/>
                  <a:gd name="connsiteY1-4" fmla="*/ 0 h 625642"/>
                  <a:gd name="connsiteX2-5" fmla="*/ 2162476 w 2162476"/>
                  <a:gd name="connsiteY2-6" fmla="*/ 616017 h 625642"/>
                  <a:gd name="connsiteX3-7" fmla="*/ 490889 w 2162476"/>
                  <a:gd name="connsiteY3-8" fmla="*/ 625642 h 625642"/>
                  <a:gd name="connsiteX4-9" fmla="*/ 0 w 2162476"/>
                  <a:gd name="connsiteY4-10" fmla="*/ 0 h 625642"/>
                  <a:gd name="connsiteX0-11" fmla="*/ 0 w 2162476"/>
                  <a:gd name="connsiteY0-12" fmla="*/ 0 h 623525"/>
                  <a:gd name="connsiteX1-13" fmla="*/ 2162476 w 2162476"/>
                  <a:gd name="connsiteY1-14" fmla="*/ 0 h 623525"/>
                  <a:gd name="connsiteX2-15" fmla="*/ 2162476 w 2162476"/>
                  <a:gd name="connsiteY2-16" fmla="*/ 616017 h 623525"/>
                  <a:gd name="connsiteX3-17" fmla="*/ 495123 w 2162476"/>
                  <a:gd name="connsiteY3-18" fmla="*/ 623525 h 623525"/>
                  <a:gd name="connsiteX4-19" fmla="*/ 0 w 2162476"/>
                  <a:gd name="connsiteY4-20" fmla="*/ 0 h 623525"/>
                  <a:gd name="connsiteX0-21" fmla="*/ 0 w 2162476"/>
                  <a:gd name="connsiteY0-22" fmla="*/ 0 h 616017"/>
                  <a:gd name="connsiteX1-23" fmla="*/ 2162476 w 2162476"/>
                  <a:gd name="connsiteY1-24" fmla="*/ 0 h 616017"/>
                  <a:gd name="connsiteX2-25" fmla="*/ 2162476 w 2162476"/>
                  <a:gd name="connsiteY2-26" fmla="*/ 616017 h 616017"/>
                  <a:gd name="connsiteX3-27" fmla="*/ 484540 w 2162476"/>
                  <a:gd name="connsiteY3-28" fmla="*/ 615059 h 616017"/>
                  <a:gd name="connsiteX4-29" fmla="*/ 0 w 2162476"/>
                  <a:gd name="connsiteY4-30" fmla="*/ 0 h 616017"/>
                  <a:gd name="connsiteX0-31" fmla="*/ 0 w 2162476"/>
                  <a:gd name="connsiteY0-32" fmla="*/ 0 h 616017"/>
                  <a:gd name="connsiteX1-33" fmla="*/ 2162476 w 2162476"/>
                  <a:gd name="connsiteY1-34" fmla="*/ 0 h 616017"/>
                  <a:gd name="connsiteX2-35" fmla="*/ 2162476 w 2162476"/>
                  <a:gd name="connsiteY2-36" fmla="*/ 616017 h 616017"/>
                  <a:gd name="connsiteX3-37" fmla="*/ 484540 w 2162476"/>
                  <a:gd name="connsiteY3-38" fmla="*/ 615059 h 616017"/>
                  <a:gd name="connsiteX4-39" fmla="*/ 0 w 2162476"/>
                  <a:gd name="connsiteY4-40" fmla="*/ 0 h 616017"/>
                  <a:gd name="connsiteX0-41" fmla="*/ 0 w 2162476"/>
                  <a:gd name="connsiteY0-42" fmla="*/ 0 h 617176"/>
                  <a:gd name="connsiteX1-43" fmla="*/ 2162476 w 2162476"/>
                  <a:gd name="connsiteY1-44" fmla="*/ 0 h 617176"/>
                  <a:gd name="connsiteX2-45" fmla="*/ 2162476 w 2162476"/>
                  <a:gd name="connsiteY2-46" fmla="*/ 616017 h 617176"/>
                  <a:gd name="connsiteX3-47" fmla="*/ 560740 w 2162476"/>
                  <a:gd name="connsiteY3-48" fmla="*/ 617176 h 617176"/>
                  <a:gd name="connsiteX4-49" fmla="*/ 0 w 2162476"/>
                  <a:gd name="connsiteY4-50" fmla="*/ 0 h 617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62476" h="617176">
                    <a:moveTo>
                      <a:pt x="0" y="0"/>
                    </a:moveTo>
                    <a:lnTo>
                      <a:pt x="2162476" y="0"/>
                    </a:lnTo>
                    <a:lnTo>
                      <a:pt x="2162476" y="616017"/>
                    </a:lnTo>
                    <a:lnTo>
                      <a:pt x="560740" y="617176"/>
                    </a:lnTo>
                    <a:cubicBezTo>
                      <a:pt x="297627" y="589956"/>
                      <a:pt x="161513" y="2050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208048" y="80498"/>
              <a:ext cx="441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ACCESS ARRANGEMENT (AA)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76" y="688091"/>
            <a:ext cx="4073524" cy="607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  <a:defRPr/>
            </a:pPr>
            <a:r>
              <a:rPr lang="id-ID" sz="1300" dirty="0"/>
              <a:t>Sehubungan </a:t>
            </a:r>
            <a:r>
              <a:rPr lang="en-US" sz="1300" dirty="0" err="1"/>
              <a:t>jaringan</a:t>
            </a:r>
            <a:r>
              <a:rPr lang="en-US" sz="1300" dirty="0"/>
              <a:t> </a:t>
            </a:r>
            <a:r>
              <a:rPr lang="id-ID" sz="1300" dirty="0"/>
              <a:t>pipa transmisi </a:t>
            </a:r>
            <a:r>
              <a:rPr lang="en-US" sz="1300" dirty="0"/>
              <a:t>g</a:t>
            </a:r>
            <a:r>
              <a:rPr lang="id-ID" sz="1300" dirty="0"/>
              <a:t>as </a:t>
            </a:r>
            <a:r>
              <a:rPr lang="en-US" sz="1300" dirty="0"/>
              <a:t>b</a:t>
            </a:r>
            <a:r>
              <a:rPr lang="id-ID" sz="1300" dirty="0"/>
              <a:t>umi</a:t>
            </a:r>
            <a:r>
              <a:rPr lang="en-US" sz="1300" dirty="0"/>
              <a:t> PERTAGAS </a:t>
            </a:r>
            <a:r>
              <a:rPr lang="id-ID" sz="1300" dirty="0"/>
              <a:t>tersebut adalah Kategori </a:t>
            </a:r>
            <a:r>
              <a:rPr lang="id-ID" sz="1300" b="1" dirty="0"/>
              <a:t>Pipa</a:t>
            </a:r>
            <a:r>
              <a:rPr lang="id-ID" sz="1300" dirty="0"/>
              <a:t> </a:t>
            </a:r>
            <a:r>
              <a:rPr lang="id-ID" sz="1300" b="1" i="1" dirty="0"/>
              <a:t>Open Access,</a:t>
            </a:r>
            <a:r>
              <a:rPr lang="id-ID" sz="1300" dirty="0"/>
              <a:t> dalam rangka </a:t>
            </a:r>
            <a:r>
              <a:rPr lang="id-ID" sz="1300" b="1" dirty="0"/>
              <a:t>Kegiatan Usaha Pengangkutan Gas Bumi Melalui Pipa</a:t>
            </a:r>
            <a:r>
              <a:rPr lang="id-ID" sz="1300" dirty="0"/>
              <a:t>, maka</a:t>
            </a:r>
            <a:r>
              <a:rPr lang="en-US" sz="1300" dirty="0"/>
              <a:t>:</a:t>
            </a:r>
            <a:endParaRPr lang="id-ID" sz="1300" dirty="0"/>
          </a:p>
          <a:p>
            <a:pPr marL="361950" indent="-180975" algn="just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id-ID" sz="1300" dirty="0"/>
              <a:t>Berdasarkan UU 22 Tahun 2001 tentang Migas:</a:t>
            </a:r>
            <a:r>
              <a:rPr lang="en-US" sz="1300" dirty="0"/>
              <a:t> </a:t>
            </a:r>
            <a:r>
              <a:rPr lang="id-ID" sz="1300" dirty="0"/>
              <a:t>“</a:t>
            </a:r>
            <a:r>
              <a:rPr lang="id-ID" sz="1300" b="1" dirty="0"/>
              <a:t>Kegiatan Usaha Pengangkutan Gas Bumi Melalui Pipa </a:t>
            </a:r>
            <a:r>
              <a:rPr lang="id-ID" sz="1300" dirty="0"/>
              <a:t>yang menyangkut kepentingan umum, pengusahaannya diatur agar </a:t>
            </a:r>
            <a:r>
              <a:rPr lang="id-ID" sz="1300" b="1" dirty="0"/>
              <a:t>Pemanfaatannya Terbuka Bagi Semua Pemakai</a:t>
            </a:r>
            <a:r>
              <a:rPr lang="id-ID" sz="1300" dirty="0"/>
              <a:t>”. (Pasal 8 ayat 3)</a:t>
            </a:r>
          </a:p>
          <a:p>
            <a:pPr marL="361950" indent="-180975" algn="just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id-ID" sz="1300" dirty="0"/>
              <a:t>Berdasarkan PP 36 Tahun 2004 tentang Kegiatan Usaha Hilir Migas:</a:t>
            </a:r>
          </a:p>
          <a:p>
            <a:pPr marL="542925" indent="-180975" algn="just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id-ID" sz="1300" dirty="0"/>
              <a:t>“</a:t>
            </a:r>
            <a:r>
              <a:rPr lang="en-US" sz="1300" dirty="0" err="1"/>
              <a:t>Badan</a:t>
            </a:r>
            <a:r>
              <a:rPr lang="en-US" sz="1300" dirty="0"/>
              <a:t> Usaha </a:t>
            </a:r>
            <a:r>
              <a:rPr lang="en-US" sz="1300" dirty="0" err="1"/>
              <a:t>wajib</a:t>
            </a:r>
            <a:r>
              <a:rPr lang="en-US" sz="1300" dirty="0"/>
              <a:t> </a:t>
            </a:r>
            <a:r>
              <a:rPr lang="en-US" sz="1300" b="1" dirty="0" err="1"/>
              <a:t>memberikan</a:t>
            </a:r>
            <a:r>
              <a:rPr lang="en-US" sz="1300" b="1" dirty="0"/>
              <a:t> </a:t>
            </a:r>
            <a:r>
              <a:rPr lang="en-US" sz="1300" b="1" dirty="0" err="1"/>
              <a:t>kesempatan</a:t>
            </a:r>
            <a:r>
              <a:rPr lang="en-US" sz="1300" b="1" dirty="0"/>
              <a:t> </a:t>
            </a:r>
            <a:r>
              <a:rPr lang="en-US" sz="1300" dirty="0" err="1"/>
              <a:t>kepada</a:t>
            </a:r>
            <a:r>
              <a:rPr lang="en-US" sz="1300" dirty="0"/>
              <a:t> </a:t>
            </a:r>
            <a:r>
              <a:rPr lang="en-US" sz="1300" b="1" dirty="0" err="1"/>
              <a:t>pihak</a:t>
            </a:r>
            <a:r>
              <a:rPr lang="en-US" sz="1300" b="1" dirty="0"/>
              <a:t> lain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b="1" dirty="0" err="1"/>
              <a:t>secara</a:t>
            </a:r>
            <a:r>
              <a:rPr lang="en-US" sz="1300" b="1" dirty="0"/>
              <a:t> </a:t>
            </a:r>
            <a:r>
              <a:rPr lang="en-US" sz="1300" b="1" dirty="0" err="1"/>
              <a:t>bersama</a:t>
            </a:r>
            <a:r>
              <a:rPr lang="en-US" sz="1300" b="1" dirty="0"/>
              <a:t> </a:t>
            </a:r>
            <a:r>
              <a:rPr lang="en-US" sz="1300" b="1" dirty="0" err="1"/>
              <a:t>memanfaatkan</a:t>
            </a:r>
            <a:r>
              <a:rPr lang="en-US" sz="1300" b="1" dirty="0"/>
              <a:t> </a:t>
            </a:r>
            <a:r>
              <a:rPr lang="en-US" sz="1300" b="1" dirty="0" err="1"/>
              <a:t>fasilitas</a:t>
            </a:r>
            <a:r>
              <a:rPr lang="en-US" sz="1300" b="1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</a:t>
            </a:r>
            <a:r>
              <a:rPr lang="en-US" sz="1300" b="1" dirty="0" err="1"/>
              <a:t>sarana</a:t>
            </a:r>
            <a:r>
              <a:rPr lang="en-US" sz="1300" b="1" dirty="0"/>
              <a:t> </a:t>
            </a:r>
            <a:r>
              <a:rPr lang="id-ID" sz="1300" b="1" dirty="0"/>
              <a:t>p</a:t>
            </a:r>
            <a:r>
              <a:rPr lang="en-US" sz="1300" b="1" dirty="0" err="1"/>
              <a:t>engangkutan</a:t>
            </a:r>
            <a:r>
              <a:rPr lang="en-US" sz="1300" b="1" dirty="0"/>
              <a:t> </a:t>
            </a:r>
            <a:r>
              <a:rPr lang="en-US" sz="1300" dirty="0"/>
              <a:t>Gas </a:t>
            </a:r>
            <a:r>
              <a:rPr lang="en-US" sz="1300" dirty="0" err="1"/>
              <a:t>Bumi</a:t>
            </a:r>
            <a:r>
              <a:rPr lang="en-US" sz="1300" dirty="0"/>
              <a:t> </a:t>
            </a:r>
            <a:r>
              <a:rPr lang="en-US" sz="1300" dirty="0" err="1"/>
              <a:t>melalui</a:t>
            </a:r>
            <a:r>
              <a:rPr lang="en-US" sz="1300" dirty="0"/>
              <a:t> </a:t>
            </a:r>
            <a:r>
              <a:rPr lang="id-ID" sz="1300" dirty="0"/>
              <a:t>p</a:t>
            </a:r>
            <a:r>
              <a:rPr lang="en-US" sz="1300" dirty="0" err="1"/>
              <a:t>ipa</a:t>
            </a:r>
            <a:r>
              <a:rPr lang="en-US" sz="1300" dirty="0"/>
              <a:t> yang </a:t>
            </a:r>
            <a:r>
              <a:rPr lang="en-US" sz="1300" dirty="0" err="1"/>
              <a:t>dimilikinya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dirty="0" err="1"/>
              <a:t>pertimbangan</a:t>
            </a:r>
            <a:r>
              <a:rPr lang="en-US" sz="1300" dirty="0"/>
              <a:t> </a:t>
            </a:r>
            <a:r>
              <a:rPr lang="en-US" sz="1300" dirty="0" err="1"/>
              <a:t>aspek</a:t>
            </a:r>
            <a:r>
              <a:rPr lang="en-US" sz="1300" dirty="0"/>
              <a:t> </a:t>
            </a:r>
            <a:r>
              <a:rPr lang="en-US" sz="1300" dirty="0" err="1"/>
              <a:t>teknis</a:t>
            </a:r>
            <a:r>
              <a:rPr lang="en-US" sz="1300" dirty="0"/>
              <a:t> </a:t>
            </a:r>
            <a:r>
              <a:rPr lang="en-US" sz="1300" dirty="0" err="1"/>
              <a:t>dan</a:t>
            </a:r>
            <a:r>
              <a:rPr lang="en-US" sz="1300" dirty="0"/>
              <a:t> </a:t>
            </a:r>
            <a:r>
              <a:rPr lang="en-US" sz="1300" dirty="0" err="1"/>
              <a:t>ekonomis</a:t>
            </a:r>
            <a:r>
              <a:rPr lang="id-ID" sz="1300" dirty="0"/>
              <a:t>” (Pasal  31 ayat 1).</a:t>
            </a:r>
          </a:p>
          <a:p>
            <a:pPr marL="542925" indent="-180975" algn="just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id-ID" sz="1300" dirty="0"/>
              <a:t>“</a:t>
            </a:r>
            <a:r>
              <a:rPr lang="id-ID" sz="1300" b="1" dirty="0"/>
              <a:t>Pemanfaatan bersama fasilitas </a:t>
            </a:r>
            <a:r>
              <a:rPr lang="id-ID" sz="1300" dirty="0"/>
              <a:t>dan</a:t>
            </a:r>
            <a:r>
              <a:rPr lang="id-ID" sz="1300" b="1" dirty="0"/>
              <a:t> sarana pengangkutan </a:t>
            </a:r>
            <a:r>
              <a:rPr lang="id-ID" sz="1300" dirty="0"/>
              <a:t>tersebut </a:t>
            </a:r>
            <a:r>
              <a:rPr lang="id-ID" sz="1300" b="1" dirty="0"/>
              <a:t>ditetapkan</a:t>
            </a:r>
            <a:r>
              <a:rPr lang="id-ID" sz="1300" dirty="0"/>
              <a:t>, </a:t>
            </a:r>
            <a:r>
              <a:rPr lang="id-ID" sz="1300" b="1" dirty="0"/>
              <a:t>diatur</a:t>
            </a:r>
            <a:r>
              <a:rPr lang="id-ID" sz="1300" dirty="0"/>
              <a:t> dan </a:t>
            </a:r>
            <a:r>
              <a:rPr lang="id-ID" sz="1300" b="1" dirty="0"/>
              <a:t>diawasi</a:t>
            </a:r>
            <a:r>
              <a:rPr lang="id-ID" sz="1300" dirty="0"/>
              <a:t> oleh </a:t>
            </a:r>
            <a:r>
              <a:rPr lang="id-ID" sz="1300" b="1" dirty="0"/>
              <a:t>Badan Pengatur </a:t>
            </a:r>
            <a:r>
              <a:rPr lang="id-ID" sz="1300" dirty="0"/>
              <a:t>dengan tetap mempertimbangkan aspek teknis dan ekonomis”. (Pasal 31 ayat 3).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id-ID" sz="1300" dirty="0"/>
              <a:t>Untuk melaksanakan tugas terkait dengan pengaturan, penetapan dan pengawasan pada kegiatan usaha pengangkutan gas bumi melalui pipa, BPH Migas menerbitkan </a:t>
            </a:r>
            <a:r>
              <a:rPr lang="id-ID" sz="1300" b="1" dirty="0"/>
              <a:t>Peraturan BPH Migas Nomor 15 Tahun 2008 </a:t>
            </a:r>
            <a:r>
              <a:rPr lang="id-ID" sz="1300" dirty="0"/>
              <a:t>tentang </a:t>
            </a:r>
            <a:r>
              <a:rPr lang="id-ID" sz="1300" b="1" dirty="0"/>
              <a:t>Pemanfaatan Bersama Fasilitas Pengangkutan Gas Bumi Melalui Pipa</a:t>
            </a:r>
            <a:r>
              <a:rPr lang="id-ID" sz="13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290318" y="663376"/>
            <a:ext cx="7794526" cy="312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0" indent="-177800" algn="just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ES" sz="1600" b="1" i="1" dirty="0">
                <a:ea typeface="Tahoma" panose="020B0604030504040204" pitchFamily="34" charset="0"/>
                <a:cs typeface="Tahoma" panose="020B0604030504040204" pitchFamily="34" charset="0"/>
              </a:rPr>
              <a:t>Access </a:t>
            </a:r>
            <a:r>
              <a:rPr lang="es-ES" sz="1600" b="1" i="1" dirty="0" err="1">
                <a:ea typeface="Tahoma" panose="020B0604030504040204" pitchFamily="34" charset="0"/>
                <a:cs typeface="Tahoma" panose="020B0604030504040204" pitchFamily="34" charset="0"/>
              </a:rPr>
              <a:t>Arrangement</a:t>
            </a:r>
            <a:r>
              <a:rPr lang="es-ES" sz="1600" b="1" i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wajib dibuat oleh </a:t>
            </a:r>
            <a:r>
              <a:rPr lang="id-ID" sz="1600" b="1" dirty="0">
                <a:ea typeface="Tahoma" panose="020B0604030504040204" pitchFamily="34" charset="0"/>
                <a:cs typeface="Tahoma" panose="020B0604030504040204" pitchFamily="34" charset="0"/>
              </a:rPr>
              <a:t>TRANSPORTER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dirty="0">
                <a:ea typeface="Tahoma" panose="020B0604030504040204" pitchFamily="34" charset="0"/>
                <a:cs typeface="Tahoma" panose="020B0604030504040204" pitchFamily="34" charset="0"/>
              </a:rPr>
              <a:t>yang </a:t>
            </a:r>
            <a:r>
              <a:rPr lang="es-ES" sz="1600" dirty="0" err="1">
                <a:ea typeface="Tahoma" panose="020B0604030504040204" pitchFamily="34" charset="0"/>
                <a:cs typeface="Tahoma" panose="020B0604030504040204" pitchFamily="34" charset="0"/>
              </a:rPr>
              <a:t>meliputi</a:t>
            </a:r>
            <a:r>
              <a:rPr lang="es-ES" sz="1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dirty="0" err="1">
                <a:ea typeface="Tahoma" panose="020B0604030504040204" pitchFamily="34" charset="0"/>
                <a:cs typeface="Tahoma" panose="020B0604030504040204" pitchFamily="34" charset="0"/>
              </a:rPr>
              <a:t>namun</a:t>
            </a:r>
            <a:r>
              <a:rPr lang="es-ES" sz="1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dirty="0" err="1"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s-ES" sz="1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dirty="0" err="1">
                <a:ea typeface="Tahoma" panose="020B0604030504040204" pitchFamily="34" charset="0"/>
                <a:cs typeface="Tahoma" panose="020B0604030504040204" pitchFamily="34" charset="0"/>
              </a:rPr>
              <a:t>terbatas</a:t>
            </a:r>
            <a:r>
              <a:rPr lang="es-ES" sz="1600" dirty="0">
                <a:ea typeface="Tahoma" panose="020B0604030504040204" pitchFamily="34" charset="0"/>
                <a:cs typeface="Tahoma" panose="020B0604030504040204" pitchFamily="34" charset="0"/>
              </a:rPr>
              <a:t> pada:</a:t>
            </a:r>
          </a:p>
          <a:p>
            <a:pPr marL="531813" lvl="1" indent="-271463" algn="just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ü"/>
            </a:pPr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Filosofi operasi;</a:t>
            </a:r>
            <a:endParaRPr lang="id-ID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1813" lvl="1" indent="-271463" algn="just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ü"/>
            </a:pPr>
            <a:r>
              <a:rPr lang="nb-NO" sz="1600" i="1" dirty="0">
                <a:ea typeface="Tahoma" panose="020B0604030504040204" pitchFamily="34" charset="0"/>
                <a:cs typeface="Tahoma" panose="020B0604030504040204" pitchFamily="34" charset="0"/>
              </a:rPr>
              <a:t>Gas Management System</a:t>
            </a:r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id-ID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1813" lvl="1" indent="-271463" algn="just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ü"/>
            </a:pPr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Aturan yang berkaitan dengan aspek teknis;</a:t>
            </a:r>
            <a:endParaRPr lang="id-ID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1813" lvl="1" indent="-271463" algn="just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ü"/>
            </a:pPr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Aturan yang berkaitan dengan aspek legal.</a:t>
            </a:r>
          </a:p>
          <a:p>
            <a:pPr marL="171450" lvl="1" indent="-171450" algn="just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id-ID" sz="1600" b="1" i="1" dirty="0">
                <a:ea typeface="Tahoma" panose="020B0604030504040204" pitchFamily="34" charset="0"/>
                <a:cs typeface="Tahoma" panose="020B0604030504040204" pitchFamily="34" charset="0"/>
              </a:rPr>
              <a:t>Access Arrangemen</a:t>
            </a:r>
            <a:r>
              <a:rPr lang="id-ID" sz="1600" b="1" dirty="0">
                <a:ea typeface="Tahoma" panose="020B0604030504040204" pitchFamily="34" charset="0"/>
                <a:cs typeface="Tahoma" panose="020B0604030504040204" pitchFamily="34" charset="0"/>
              </a:rPr>
              <a:t>t 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wajib mendapatkan persetujuan dari </a:t>
            </a:r>
            <a:r>
              <a:rPr lang="id-ID" sz="1600" b="1" dirty="0">
                <a:ea typeface="Tahoma" panose="020B0604030504040204" pitchFamily="34" charset="0"/>
                <a:cs typeface="Tahoma" panose="020B0604030504040204" pitchFamily="34" charset="0"/>
              </a:rPr>
              <a:t>Badan Pengatur 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setelah </a:t>
            </a:r>
            <a:r>
              <a:rPr lang="id-ID" sz="1600" b="1" dirty="0">
                <a:ea typeface="Tahoma" panose="020B0604030504040204" pitchFamily="34" charset="0"/>
                <a:cs typeface="Tahoma" panose="020B0604030504040204" pitchFamily="34" charset="0"/>
              </a:rPr>
              <a:t>mendengar pendapat 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dan </a:t>
            </a:r>
            <a:r>
              <a:rPr lang="id-ID" sz="1600" b="1" dirty="0">
                <a:ea typeface="Tahoma" panose="020B0604030504040204" pitchFamily="34" charset="0"/>
                <a:cs typeface="Tahoma" panose="020B0604030504040204" pitchFamily="34" charset="0"/>
              </a:rPr>
              <a:t>masukan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 dari </a:t>
            </a:r>
            <a:r>
              <a:rPr lang="id-ID" sz="1600" b="1" dirty="0">
                <a:ea typeface="Tahoma" panose="020B0604030504040204" pitchFamily="34" charset="0"/>
                <a:cs typeface="Tahoma" panose="020B0604030504040204" pitchFamily="34" charset="0"/>
              </a:rPr>
              <a:t>pihak-pihak terkait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indent="-171450" algn="just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id-ID" sz="1600" b="1" i="1" dirty="0">
                <a:ea typeface="Tahoma" panose="020B0604030504040204" pitchFamily="34" charset="0"/>
                <a:cs typeface="Tahoma" panose="020B0604030504040204" pitchFamily="34" charset="0"/>
              </a:rPr>
              <a:t>Access Arrangement</a:t>
            </a:r>
            <a:r>
              <a:rPr lang="id-ID" sz="16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yang telah mendapat persetujuan dari </a:t>
            </a:r>
            <a:r>
              <a:rPr lang="id-ID" sz="1600" b="1" dirty="0">
                <a:ea typeface="Tahoma" panose="020B0604030504040204" pitchFamily="34" charset="0"/>
                <a:cs typeface="Tahoma" panose="020B0604030504040204" pitchFamily="34" charset="0"/>
              </a:rPr>
              <a:t>Badan Pengatur 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digunakan sebagai dokumen acuan bagi pihak-pihak terkait dalam pelaksanaan pemanfaatan bersama fasilitas yang dimiliki/dikuasai </a:t>
            </a:r>
            <a:r>
              <a:rPr lang="id-ID" sz="1600" b="1" i="1" dirty="0">
                <a:ea typeface="Tahoma" panose="020B0604030504040204" pitchFamily="34" charset="0"/>
                <a:cs typeface="Tahoma" panose="020B0604030504040204" pitchFamily="34" charset="0"/>
              </a:rPr>
              <a:t>Transporter.</a:t>
            </a:r>
            <a:endParaRPr lang="id-ID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lvl="1" indent="-171450" algn="just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es-ES" sz="1600" b="1" i="1" dirty="0">
                <a:ea typeface="Tahoma" panose="020B0604030504040204" pitchFamily="34" charset="0"/>
                <a:cs typeface="Tahoma" panose="020B0604030504040204" pitchFamily="34" charset="0"/>
              </a:rPr>
              <a:t>Access </a:t>
            </a:r>
            <a:r>
              <a:rPr lang="es-ES" sz="1600" b="1" i="1" dirty="0" err="1">
                <a:ea typeface="Tahoma" panose="020B0604030504040204" pitchFamily="34" charset="0"/>
                <a:cs typeface="Tahoma" panose="020B0604030504040204" pitchFamily="34" charset="0"/>
              </a:rPr>
              <a:t>Arrangement</a:t>
            </a:r>
            <a:r>
              <a:rPr lang="es-ES" sz="1600" b="1" i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dirty="0" err="1">
                <a:ea typeface="Tahoma" panose="020B0604030504040204" pitchFamily="34" charset="0"/>
                <a:cs typeface="Tahoma" panose="020B0604030504040204" pitchFamily="34" charset="0"/>
              </a:rPr>
              <a:t>dibuat</a:t>
            </a:r>
            <a:r>
              <a:rPr lang="es-ES" sz="1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dirty="0" err="1"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s-ES" sz="1600" dirty="0">
                <a:ea typeface="Tahoma" panose="020B0604030504040204" pitchFamily="34" charset="0"/>
                <a:cs typeface="Tahoma" panose="020B0604030504040204" pitchFamily="34" charset="0"/>
              </a:rPr>
              <a:t> 2 (</a:t>
            </a:r>
            <a:r>
              <a:rPr lang="es-ES" sz="1600" dirty="0" err="1">
                <a:ea typeface="Tahoma" panose="020B0604030504040204" pitchFamily="34" charset="0"/>
                <a:cs typeface="Tahoma" panose="020B0604030504040204" pitchFamily="34" charset="0"/>
              </a:rPr>
              <a:t>dua</a:t>
            </a:r>
            <a:r>
              <a:rPr lang="es-ES" sz="1600" dirty="0"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s-ES" sz="1600" dirty="0" err="1">
                <a:ea typeface="Tahoma" panose="020B0604030504040204" pitchFamily="34" charset="0"/>
                <a:cs typeface="Tahoma" panose="020B0604030504040204" pitchFamily="34" charset="0"/>
              </a:rPr>
              <a:t>bahasa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, yaitu 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B.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dirty="0">
                <a:ea typeface="Tahoma" panose="020B0604030504040204" pitchFamily="34" charset="0"/>
                <a:cs typeface="Tahoma" panose="020B0604030504040204" pitchFamily="34" charset="0"/>
              </a:rPr>
              <a:t>Indonesia dan 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1600" dirty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dirty="0" err="1">
                <a:ea typeface="Tahoma" panose="020B0604030504040204" pitchFamily="34" charset="0"/>
                <a:cs typeface="Tahoma" panose="020B0604030504040204" pitchFamily="34" charset="0"/>
              </a:rPr>
              <a:t>Inggris</a:t>
            </a:r>
            <a:r>
              <a:rPr lang="id-ID" sz="1600" dirty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331696" y="9243574"/>
            <a:ext cx="4949532" cy="941189"/>
            <a:chOff x="965530" y="4237880"/>
            <a:chExt cx="4949532" cy="941189"/>
          </a:xfrm>
        </p:grpSpPr>
        <p:sp>
          <p:nvSpPr>
            <p:cNvPr id="79" name="Rounded Rectangle 78"/>
            <p:cNvSpPr/>
            <p:nvPr/>
          </p:nvSpPr>
          <p:spPr>
            <a:xfrm>
              <a:off x="965530" y="4237880"/>
              <a:ext cx="4949532" cy="941189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1907789"/>
                <a:satOff val="-43528"/>
                <a:lumOff val="1607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Rounded Rectangle 10"/>
            <p:cNvSpPr txBox="1"/>
            <p:nvPr/>
          </p:nvSpPr>
          <p:spPr>
            <a:xfrm>
              <a:off x="993096" y="4265446"/>
              <a:ext cx="4894400" cy="886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Sidang</a:t>
              </a:r>
              <a:r>
                <a:rPr lang="en-US" sz="14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Komite</a:t>
              </a:r>
              <a:r>
                <a:rPr lang="en-US" sz="14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Persetujuan</a:t>
              </a:r>
              <a:r>
                <a:rPr lang="en-US" sz="14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14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AA </a:t>
              </a:r>
              <a:r>
                <a:rPr lang="en-US" sz="1400" b="1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Pertagas</a:t>
              </a:r>
              <a:endParaRPr lang="en-US" sz="14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59172" y="4222876"/>
            <a:ext cx="5101949" cy="500016"/>
            <a:chOff x="4393380" y="4218005"/>
            <a:chExt cx="5101949" cy="500016"/>
          </a:xfrm>
        </p:grpSpPr>
        <p:sp>
          <p:nvSpPr>
            <p:cNvPr id="71" name="Freeform 3">
              <a:extLst>
                <a:ext uri="{FF2B5EF4-FFF2-40B4-BE49-F238E27FC236}">
                  <a16:creationId xmlns:a16="http://schemas.microsoft.com/office/drawing/2014/main" id="{34686816-12D8-3D47-949E-DF07A1E2E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380" y="4218005"/>
              <a:ext cx="541477" cy="500016"/>
            </a:xfrm>
            <a:custGeom>
              <a:avLst/>
              <a:gdLst>
                <a:gd name="T0" fmla="*/ 3088 w 3089"/>
                <a:gd name="T1" fmla="*/ 1545 h 3090"/>
                <a:gd name="T2" fmla="*/ 3088 w 3089"/>
                <a:gd name="T3" fmla="*/ 1545 h 3090"/>
                <a:gd name="T4" fmla="*/ 1544 w 3089"/>
                <a:gd name="T5" fmla="*/ 0 h 3090"/>
                <a:gd name="T6" fmla="*/ 1544 w 3089"/>
                <a:gd name="T7" fmla="*/ 0 h 3090"/>
                <a:gd name="T8" fmla="*/ 0 w 3089"/>
                <a:gd name="T9" fmla="*/ 1545 h 3090"/>
                <a:gd name="T10" fmla="*/ 0 w 3089"/>
                <a:gd name="T11" fmla="*/ 1545 h 3090"/>
                <a:gd name="T12" fmla="*/ 1544 w 3089"/>
                <a:gd name="T13" fmla="*/ 3089 h 3090"/>
                <a:gd name="T14" fmla="*/ 1544 w 3089"/>
                <a:gd name="T15" fmla="*/ 3089 h 3090"/>
                <a:gd name="T16" fmla="*/ 3088 w 3089"/>
                <a:gd name="T17" fmla="*/ 1545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9" h="3090">
                  <a:moveTo>
                    <a:pt x="3088" y="1545"/>
                  </a:moveTo>
                  <a:lnTo>
                    <a:pt x="3088" y="1545"/>
                  </a:lnTo>
                  <a:cubicBezTo>
                    <a:pt x="3088" y="692"/>
                    <a:pt x="2397" y="0"/>
                    <a:pt x="1544" y="0"/>
                  </a:cubicBezTo>
                  <a:lnTo>
                    <a:pt x="1544" y="0"/>
                  </a:lnTo>
                  <a:cubicBezTo>
                    <a:pt x="691" y="0"/>
                    <a:pt x="0" y="692"/>
                    <a:pt x="0" y="1545"/>
                  </a:cubicBezTo>
                  <a:lnTo>
                    <a:pt x="0" y="1545"/>
                  </a:lnTo>
                  <a:cubicBezTo>
                    <a:pt x="0" y="2397"/>
                    <a:pt x="691" y="3089"/>
                    <a:pt x="1544" y="3089"/>
                  </a:cubicBezTo>
                  <a:lnTo>
                    <a:pt x="1544" y="3089"/>
                  </a:lnTo>
                  <a:cubicBezTo>
                    <a:pt x="2397" y="3089"/>
                    <a:pt x="3088" y="2397"/>
                    <a:pt x="3088" y="15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Lato Light" panose="020F0502020204030203" pitchFamily="34" charset="0"/>
                </a:rPr>
                <a:t>01.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62423" y="4298736"/>
              <a:ext cx="4532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Pengajuan</a:t>
              </a:r>
              <a:r>
                <a:rPr lang="en-US" sz="1600" dirty="0"/>
                <a:t> Draft Final AA </a:t>
              </a:r>
              <a:r>
                <a:rPr lang="en-US" sz="1600" dirty="0" err="1"/>
                <a:t>oleh</a:t>
              </a:r>
              <a:r>
                <a:rPr lang="en-US" sz="1600" dirty="0"/>
                <a:t> </a:t>
              </a:r>
              <a:r>
                <a:rPr lang="en-US" sz="1600" dirty="0" err="1"/>
                <a:t>Badan</a:t>
              </a:r>
              <a:r>
                <a:rPr lang="en-US" sz="1600" dirty="0"/>
                <a:t> Usaha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59172" y="4905762"/>
            <a:ext cx="5074383" cy="500016"/>
            <a:chOff x="4393380" y="4900891"/>
            <a:chExt cx="5074383" cy="500016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34686816-12D8-3D47-949E-DF07A1E2E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380" y="4900891"/>
              <a:ext cx="541477" cy="500016"/>
            </a:xfrm>
            <a:custGeom>
              <a:avLst/>
              <a:gdLst>
                <a:gd name="T0" fmla="*/ 3088 w 3089"/>
                <a:gd name="T1" fmla="*/ 1545 h 3090"/>
                <a:gd name="T2" fmla="*/ 3088 w 3089"/>
                <a:gd name="T3" fmla="*/ 1545 h 3090"/>
                <a:gd name="T4" fmla="*/ 1544 w 3089"/>
                <a:gd name="T5" fmla="*/ 0 h 3090"/>
                <a:gd name="T6" fmla="*/ 1544 w 3089"/>
                <a:gd name="T7" fmla="*/ 0 h 3090"/>
                <a:gd name="T8" fmla="*/ 0 w 3089"/>
                <a:gd name="T9" fmla="*/ 1545 h 3090"/>
                <a:gd name="T10" fmla="*/ 0 w 3089"/>
                <a:gd name="T11" fmla="*/ 1545 h 3090"/>
                <a:gd name="T12" fmla="*/ 1544 w 3089"/>
                <a:gd name="T13" fmla="*/ 3089 h 3090"/>
                <a:gd name="T14" fmla="*/ 1544 w 3089"/>
                <a:gd name="T15" fmla="*/ 3089 h 3090"/>
                <a:gd name="T16" fmla="*/ 3088 w 3089"/>
                <a:gd name="T17" fmla="*/ 1545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9" h="3090">
                  <a:moveTo>
                    <a:pt x="3088" y="1545"/>
                  </a:moveTo>
                  <a:lnTo>
                    <a:pt x="3088" y="1545"/>
                  </a:lnTo>
                  <a:cubicBezTo>
                    <a:pt x="3088" y="692"/>
                    <a:pt x="2397" y="0"/>
                    <a:pt x="1544" y="0"/>
                  </a:cubicBezTo>
                  <a:lnTo>
                    <a:pt x="1544" y="0"/>
                  </a:lnTo>
                  <a:cubicBezTo>
                    <a:pt x="691" y="0"/>
                    <a:pt x="0" y="692"/>
                    <a:pt x="0" y="1545"/>
                  </a:cubicBezTo>
                  <a:lnTo>
                    <a:pt x="0" y="1545"/>
                  </a:lnTo>
                  <a:cubicBezTo>
                    <a:pt x="0" y="2397"/>
                    <a:pt x="691" y="3089"/>
                    <a:pt x="1544" y="3089"/>
                  </a:cubicBezTo>
                  <a:lnTo>
                    <a:pt x="1544" y="3089"/>
                  </a:lnTo>
                  <a:cubicBezTo>
                    <a:pt x="2397" y="3089"/>
                    <a:pt x="3088" y="2397"/>
                    <a:pt x="3088" y="154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Lato Light" panose="020F0502020204030203" pitchFamily="34" charset="0"/>
                </a:rPr>
                <a:t>02.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934857" y="4981622"/>
              <a:ext cx="4532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Public Hearing AA </a:t>
              </a:r>
              <a:r>
                <a:rPr lang="en-US" sz="1600" dirty="0" err="1"/>
                <a:t>diselenggarakan</a:t>
              </a:r>
              <a:r>
                <a:rPr lang="en-US" sz="1600" dirty="0"/>
                <a:t> </a:t>
              </a:r>
              <a:r>
                <a:rPr lang="en-US" sz="1600" dirty="0" err="1"/>
                <a:t>oleh</a:t>
              </a:r>
              <a:r>
                <a:rPr lang="en-US" sz="1600" dirty="0"/>
                <a:t> BPH MIGAS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59172" y="5588648"/>
            <a:ext cx="5074383" cy="500016"/>
            <a:chOff x="4393380" y="5583777"/>
            <a:chExt cx="5074383" cy="500016"/>
          </a:xfrm>
        </p:grpSpPr>
        <p:sp>
          <p:nvSpPr>
            <p:cNvPr id="73" name="Freeform 3">
              <a:extLst>
                <a:ext uri="{FF2B5EF4-FFF2-40B4-BE49-F238E27FC236}">
                  <a16:creationId xmlns:a16="http://schemas.microsoft.com/office/drawing/2014/main" id="{34686816-12D8-3D47-949E-DF07A1E2E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380" y="5583777"/>
              <a:ext cx="541477" cy="500016"/>
            </a:xfrm>
            <a:custGeom>
              <a:avLst/>
              <a:gdLst>
                <a:gd name="T0" fmla="*/ 3088 w 3089"/>
                <a:gd name="T1" fmla="*/ 1545 h 3090"/>
                <a:gd name="T2" fmla="*/ 3088 w 3089"/>
                <a:gd name="T3" fmla="*/ 1545 h 3090"/>
                <a:gd name="T4" fmla="*/ 1544 w 3089"/>
                <a:gd name="T5" fmla="*/ 0 h 3090"/>
                <a:gd name="T6" fmla="*/ 1544 w 3089"/>
                <a:gd name="T7" fmla="*/ 0 h 3090"/>
                <a:gd name="T8" fmla="*/ 0 w 3089"/>
                <a:gd name="T9" fmla="*/ 1545 h 3090"/>
                <a:gd name="T10" fmla="*/ 0 w 3089"/>
                <a:gd name="T11" fmla="*/ 1545 h 3090"/>
                <a:gd name="T12" fmla="*/ 1544 w 3089"/>
                <a:gd name="T13" fmla="*/ 3089 h 3090"/>
                <a:gd name="T14" fmla="*/ 1544 w 3089"/>
                <a:gd name="T15" fmla="*/ 3089 h 3090"/>
                <a:gd name="T16" fmla="*/ 3088 w 3089"/>
                <a:gd name="T17" fmla="*/ 1545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9" h="3090">
                  <a:moveTo>
                    <a:pt x="3088" y="1545"/>
                  </a:moveTo>
                  <a:lnTo>
                    <a:pt x="3088" y="1545"/>
                  </a:lnTo>
                  <a:cubicBezTo>
                    <a:pt x="3088" y="692"/>
                    <a:pt x="2397" y="0"/>
                    <a:pt x="1544" y="0"/>
                  </a:cubicBezTo>
                  <a:lnTo>
                    <a:pt x="1544" y="0"/>
                  </a:lnTo>
                  <a:cubicBezTo>
                    <a:pt x="691" y="0"/>
                    <a:pt x="0" y="692"/>
                    <a:pt x="0" y="1545"/>
                  </a:cubicBezTo>
                  <a:lnTo>
                    <a:pt x="0" y="1545"/>
                  </a:lnTo>
                  <a:cubicBezTo>
                    <a:pt x="0" y="2397"/>
                    <a:pt x="691" y="3089"/>
                    <a:pt x="1544" y="3089"/>
                  </a:cubicBezTo>
                  <a:lnTo>
                    <a:pt x="1544" y="3089"/>
                  </a:lnTo>
                  <a:cubicBezTo>
                    <a:pt x="2397" y="3089"/>
                    <a:pt x="3088" y="2397"/>
                    <a:pt x="3088" y="15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Lato Light" panose="020F0502020204030203" pitchFamily="34" charset="0"/>
                </a:rPr>
                <a:t>03.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34857" y="5664508"/>
              <a:ext cx="4532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Rapat</a:t>
              </a:r>
              <a:r>
                <a:rPr lang="en-US" sz="1600" dirty="0"/>
                <a:t> </a:t>
              </a:r>
              <a:r>
                <a:rPr lang="en-US" sz="1600" dirty="0" err="1"/>
                <a:t>Komite</a:t>
              </a:r>
              <a:r>
                <a:rPr lang="en-US" sz="1600" dirty="0"/>
                <a:t> BPH MIGAS untuk </a:t>
              </a:r>
              <a:r>
                <a:rPr lang="en-US" sz="1600" dirty="0" err="1"/>
                <a:t>Persetujuan</a:t>
              </a:r>
              <a:r>
                <a:rPr lang="en-US" sz="1600" dirty="0"/>
                <a:t> AA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459172" y="6271533"/>
            <a:ext cx="5101949" cy="500016"/>
            <a:chOff x="5453015" y="6326488"/>
            <a:chExt cx="5101949" cy="500016"/>
          </a:xfrm>
        </p:grpSpPr>
        <p:sp>
          <p:nvSpPr>
            <p:cNvPr id="74" name="Freeform 3">
              <a:extLst>
                <a:ext uri="{FF2B5EF4-FFF2-40B4-BE49-F238E27FC236}">
                  <a16:creationId xmlns:a16="http://schemas.microsoft.com/office/drawing/2014/main" id="{34686816-12D8-3D47-949E-DF07A1E2E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3015" y="6326488"/>
              <a:ext cx="541477" cy="500016"/>
            </a:xfrm>
            <a:custGeom>
              <a:avLst/>
              <a:gdLst>
                <a:gd name="T0" fmla="*/ 3088 w 3089"/>
                <a:gd name="T1" fmla="*/ 1545 h 3090"/>
                <a:gd name="T2" fmla="*/ 3088 w 3089"/>
                <a:gd name="T3" fmla="*/ 1545 h 3090"/>
                <a:gd name="T4" fmla="*/ 1544 w 3089"/>
                <a:gd name="T5" fmla="*/ 0 h 3090"/>
                <a:gd name="T6" fmla="*/ 1544 w 3089"/>
                <a:gd name="T7" fmla="*/ 0 h 3090"/>
                <a:gd name="T8" fmla="*/ 0 w 3089"/>
                <a:gd name="T9" fmla="*/ 1545 h 3090"/>
                <a:gd name="T10" fmla="*/ 0 w 3089"/>
                <a:gd name="T11" fmla="*/ 1545 h 3090"/>
                <a:gd name="T12" fmla="*/ 1544 w 3089"/>
                <a:gd name="T13" fmla="*/ 3089 h 3090"/>
                <a:gd name="T14" fmla="*/ 1544 w 3089"/>
                <a:gd name="T15" fmla="*/ 3089 h 3090"/>
                <a:gd name="T16" fmla="*/ 3088 w 3089"/>
                <a:gd name="T17" fmla="*/ 1545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9" h="3090">
                  <a:moveTo>
                    <a:pt x="3088" y="1545"/>
                  </a:moveTo>
                  <a:lnTo>
                    <a:pt x="3088" y="1545"/>
                  </a:lnTo>
                  <a:cubicBezTo>
                    <a:pt x="3088" y="692"/>
                    <a:pt x="2397" y="0"/>
                    <a:pt x="1544" y="0"/>
                  </a:cubicBezTo>
                  <a:lnTo>
                    <a:pt x="1544" y="0"/>
                  </a:lnTo>
                  <a:cubicBezTo>
                    <a:pt x="691" y="0"/>
                    <a:pt x="0" y="692"/>
                    <a:pt x="0" y="1545"/>
                  </a:cubicBezTo>
                  <a:lnTo>
                    <a:pt x="0" y="1545"/>
                  </a:lnTo>
                  <a:cubicBezTo>
                    <a:pt x="0" y="2397"/>
                    <a:pt x="691" y="3089"/>
                    <a:pt x="1544" y="3089"/>
                  </a:cubicBezTo>
                  <a:lnTo>
                    <a:pt x="1544" y="3089"/>
                  </a:lnTo>
                  <a:cubicBezTo>
                    <a:pt x="2397" y="3089"/>
                    <a:pt x="3088" y="2397"/>
                    <a:pt x="3088" y="154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Lato Light" panose="020F0502020204030203" pitchFamily="34" charset="0"/>
                </a:rPr>
                <a:t>04.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022058" y="6407219"/>
              <a:ext cx="4532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Sidang</a:t>
              </a:r>
              <a:r>
                <a:rPr lang="en-US" sz="1600" dirty="0"/>
                <a:t> </a:t>
              </a:r>
              <a:r>
                <a:rPr lang="en-US" sz="1600" dirty="0" err="1"/>
                <a:t>Komite</a:t>
              </a:r>
              <a:r>
                <a:rPr lang="en-US" sz="1600" dirty="0"/>
                <a:t> BPH MIGAS untuk </a:t>
              </a:r>
              <a:r>
                <a:rPr lang="en-US" sz="1600" dirty="0" err="1"/>
                <a:t>Persetujuan</a:t>
              </a:r>
              <a:r>
                <a:rPr lang="en-US" sz="1600" dirty="0"/>
                <a:t> AA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4459172" y="3793718"/>
            <a:ext cx="395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Proses </a:t>
            </a:r>
            <a:r>
              <a:rPr lang="en-US" b="1" dirty="0" err="1"/>
              <a:t>Persetujuan</a:t>
            </a:r>
            <a:r>
              <a:rPr lang="en-US" b="1" dirty="0"/>
              <a:t> AA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1121" y="3952502"/>
            <a:ext cx="23943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AA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seperti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standard Operation Procedure untuk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kegiatan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pengangkutan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gas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pada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Pipa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Open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AA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dibuat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area dan/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ruas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disesuaikan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kondisi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pengoperasian</a:t>
            </a:r>
            <a:r>
              <a:rPr lang="en-US" sz="14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pipa</a:t>
            </a:r>
            <a:endParaRPr lang="en-US" sz="1400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8357FF57-C23D-37A4-12FF-CE02C955C351}"/>
              </a:ext>
            </a:extLst>
          </p:cNvPr>
          <p:cNvSpPr/>
          <p:nvPr/>
        </p:nvSpPr>
        <p:spPr>
          <a:xfrm flipH="1">
            <a:off x="3174" y="3176"/>
            <a:ext cx="1673226" cy="722690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949FAD3-0A47-C001-C706-E0A76F0FE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55" y="54418"/>
            <a:ext cx="728124" cy="587281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C6AAD8A4-5B9E-AB9E-51AF-C7198D9EEEF5}"/>
              </a:ext>
            </a:extLst>
          </p:cNvPr>
          <p:cNvSpPr/>
          <p:nvPr/>
        </p:nvSpPr>
        <p:spPr>
          <a:xfrm>
            <a:off x="9752840" y="-8162"/>
            <a:ext cx="2440748" cy="692559"/>
          </a:xfrm>
          <a:custGeom>
            <a:avLst/>
            <a:gdLst>
              <a:gd name="connsiteX0" fmla="*/ 0 w 2162476"/>
              <a:gd name="connsiteY0" fmla="*/ 0 h 616017"/>
              <a:gd name="connsiteX1" fmla="*/ 2162476 w 2162476"/>
              <a:gd name="connsiteY1" fmla="*/ 0 h 616017"/>
              <a:gd name="connsiteX2" fmla="*/ 2162476 w 2162476"/>
              <a:gd name="connsiteY2" fmla="*/ 616017 h 616017"/>
              <a:gd name="connsiteX3" fmla="*/ 0 w 2162476"/>
              <a:gd name="connsiteY3" fmla="*/ 616017 h 616017"/>
              <a:gd name="connsiteX4" fmla="*/ 0 w 2162476"/>
              <a:gd name="connsiteY4" fmla="*/ 0 h 616017"/>
              <a:gd name="connsiteX0-1" fmla="*/ 0 w 2162476"/>
              <a:gd name="connsiteY0-2" fmla="*/ 0 h 625642"/>
              <a:gd name="connsiteX1-3" fmla="*/ 2162476 w 2162476"/>
              <a:gd name="connsiteY1-4" fmla="*/ 0 h 625642"/>
              <a:gd name="connsiteX2-5" fmla="*/ 2162476 w 2162476"/>
              <a:gd name="connsiteY2-6" fmla="*/ 616017 h 625642"/>
              <a:gd name="connsiteX3-7" fmla="*/ 490889 w 2162476"/>
              <a:gd name="connsiteY3-8" fmla="*/ 625642 h 625642"/>
              <a:gd name="connsiteX4-9" fmla="*/ 0 w 2162476"/>
              <a:gd name="connsiteY4-10" fmla="*/ 0 h 625642"/>
              <a:gd name="connsiteX0-11" fmla="*/ 0 w 2162476"/>
              <a:gd name="connsiteY0-12" fmla="*/ 0 h 623525"/>
              <a:gd name="connsiteX1-13" fmla="*/ 2162476 w 2162476"/>
              <a:gd name="connsiteY1-14" fmla="*/ 0 h 623525"/>
              <a:gd name="connsiteX2-15" fmla="*/ 2162476 w 2162476"/>
              <a:gd name="connsiteY2-16" fmla="*/ 616017 h 623525"/>
              <a:gd name="connsiteX3-17" fmla="*/ 495123 w 2162476"/>
              <a:gd name="connsiteY3-18" fmla="*/ 623525 h 623525"/>
              <a:gd name="connsiteX4-19" fmla="*/ 0 w 2162476"/>
              <a:gd name="connsiteY4-20" fmla="*/ 0 h 623525"/>
              <a:gd name="connsiteX0-21" fmla="*/ 0 w 2162476"/>
              <a:gd name="connsiteY0-22" fmla="*/ 0 h 616017"/>
              <a:gd name="connsiteX1-23" fmla="*/ 2162476 w 2162476"/>
              <a:gd name="connsiteY1-24" fmla="*/ 0 h 616017"/>
              <a:gd name="connsiteX2-25" fmla="*/ 2162476 w 2162476"/>
              <a:gd name="connsiteY2-26" fmla="*/ 616017 h 616017"/>
              <a:gd name="connsiteX3-27" fmla="*/ 484540 w 2162476"/>
              <a:gd name="connsiteY3-28" fmla="*/ 615059 h 616017"/>
              <a:gd name="connsiteX4-29" fmla="*/ 0 w 2162476"/>
              <a:gd name="connsiteY4-30" fmla="*/ 0 h 616017"/>
              <a:gd name="connsiteX0-31" fmla="*/ 0 w 2162476"/>
              <a:gd name="connsiteY0-32" fmla="*/ 0 h 616017"/>
              <a:gd name="connsiteX1-33" fmla="*/ 2162476 w 2162476"/>
              <a:gd name="connsiteY1-34" fmla="*/ 0 h 616017"/>
              <a:gd name="connsiteX2-35" fmla="*/ 2162476 w 2162476"/>
              <a:gd name="connsiteY2-36" fmla="*/ 616017 h 616017"/>
              <a:gd name="connsiteX3-37" fmla="*/ 484540 w 2162476"/>
              <a:gd name="connsiteY3-38" fmla="*/ 615059 h 616017"/>
              <a:gd name="connsiteX4-39" fmla="*/ 0 w 2162476"/>
              <a:gd name="connsiteY4-40" fmla="*/ 0 h 616017"/>
              <a:gd name="connsiteX0-41" fmla="*/ 0 w 2162476"/>
              <a:gd name="connsiteY0-42" fmla="*/ 0 h 617176"/>
              <a:gd name="connsiteX1-43" fmla="*/ 2162476 w 2162476"/>
              <a:gd name="connsiteY1-44" fmla="*/ 0 h 617176"/>
              <a:gd name="connsiteX2-45" fmla="*/ 2162476 w 2162476"/>
              <a:gd name="connsiteY2-46" fmla="*/ 616017 h 617176"/>
              <a:gd name="connsiteX3-47" fmla="*/ 560740 w 2162476"/>
              <a:gd name="connsiteY3-48" fmla="*/ 617176 h 617176"/>
              <a:gd name="connsiteX4-49" fmla="*/ 0 w 2162476"/>
              <a:gd name="connsiteY4-50" fmla="*/ 0 h 617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476" h="617176">
                <a:moveTo>
                  <a:pt x="0" y="0"/>
                </a:moveTo>
                <a:lnTo>
                  <a:pt x="2162476" y="0"/>
                </a:lnTo>
                <a:lnTo>
                  <a:pt x="2162476" y="616017"/>
                </a:lnTo>
                <a:lnTo>
                  <a:pt x="560740" y="617176"/>
                </a:lnTo>
                <a:cubicBezTo>
                  <a:pt x="297627" y="589956"/>
                  <a:pt x="161513" y="20502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9FB9FC-ADF7-70D7-5B02-EB7E359ADF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296" y="167502"/>
            <a:ext cx="1777338" cy="4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37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78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37&quot; g=&quot;E1&quot; b=&quot;62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UT7laQkXAst4QmjIj0Ur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1992</Words>
  <Application>Microsoft Office PowerPoint</Application>
  <PresentationFormat>Widescreen</PresentationFormat>
  <Paragraphs>280</Paragraphs>
  <Slides>16</Slides>
  <Notes>13</Notes>
  <HiddenSlides>4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Aptos</vt:lpstr>
      <vt:lpstr>Arial</vt:lpstr>
      <vt:lpstr>Brush Script MT</vt:lpstr>
      <vt:lpstr>Calibri</vt:lpstr>
      <vt:lpstr>Calibri Light</vt:lpstr>
      <vt:lpstr>Cambria</vt:lpstr>
      <vt:lpstr>Century Gothic</vt:lpstr>
      <vt:lpstr>Lato Light</vt:lpstr>
      <vt:lpstr>Montserrat Bold</vt:lpstr>
      <vt:lpstr>Poppins</vt:lpstr>
      <vt:lpstr>Segoe UI</vt:lpstr>
      <vt:lpstr>Tahoma</vt:lpstr>
      <vt:lpstr>Times New Roman</vt:lpstr>
      <vt:lpstr>Tw Cen MT</vt:lpstr>
      <vt:lpstr>Tw Cen MT Condensed Extra Bold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Dawam Respati Ristiadi</dc:creator>
  <cp:lastModifiedBy>Abrorie</cp:lastModifiedBy>
  <cp:revision>13</cp:revision>
  <dcterms:created xsi:type="dcterms:W3CDTF">2024-01-24T02:19:38Z</dcterms:created>
  <dcterms:modified xsi:type="dcterms:W3CDTF">2025-02-12T02:38:07Z</dcterms:modified>
</cp:coreProperties>
</file>